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3"/>
  </p:notesMasterIdLst>
  <p:handoutMasterIdLst>
    <p:handoutMasterId r:id="rId34"/>
  </p:handoutMasterIdLst>
  <p:sldIdLst>
    <p:sldId id="256" r:id="rId2"/>
    <p:sldId id="258" r:id="rId3"/>
    <p:sldId id="292" r:id="rId4"/>
    <p:sldId id="257" r:id="rId5"/>
    <p:sldId id="296" r:id="rId6"/>
    <p:sldId id="297" r:id="rId7"/>
    <p:sldId id="302" r:id="rId8"/>
    <p:sldId id="263" r:id="rId9"/>
    <p:sldId id="260" r:id="rId10"/>
    <p:sldId id="259" r:id="rId11"/>
    <p:sldId id="293" r:id="rId12"/>
    <p:sldId id="295" r:id="rId13"/>
    <p:sldId id="261" r:id="rId14"/>
    <p:sldId id="298" r:id="rId15"/>
    <p:sldId id="301" r:id="rId16"/>
    <p:sldId id="283" r:id="rId17"/>
    <p:sldId id="274" r:id="rId18"/>
    <p:sldId id="269" r:id="rId19"/>
    <p:sldId id="275" r:id="rId20"/>
    <p:sldId id="264" r:id="rId21"/>
    <p:sldId id="303" r:id="rId22"/>
    <p:sldId id="304" r:id="rId23"/>
    <p:sldId id="276" r:id="rId24"/>
    <p:sldId id="294" r:id="rId25"/>
    <p:sldId id="284" r:id="rId26"/>
    <p:sldId id="266" r:id="rId27"/>
    <p:sldId id="268" r:id="rId28"/>
    <p:sldId id="299" r:id="rId29"/>
    <p:sldId id="277" r:id="rId30"/>
    <p:sldId id="270" r:id="rId31"/>
    <p:sldId id="300" r:id="rId32"/>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Consolas" panose="020B0609020204030204" pitchFamily="49" charset="0"/>
      <p:regular r:id="rId40"/>
      <p:bold r:id="rId41"/>
      <p:italic r:id="rId42"/>
      <p:boldItalic r:id="rId43"/>
    </p:embeddedFont>
    <p:embeddedFont>
      <p:font typeface="IBM Plex Mono" panose="020B0509050203000203" pitchFamily="49" charset="0"/>
      <p:regular r:id="rId44"/>
      <p:bold r:id="rId45"/>
      <p:italic r:id="rId46"/>
      <p:boldItalic r:id="rId47"/>
    </p:embeddedFont>
    <p:embeddedFont>
      <p:font typeface="Wingdings 2" panose="05020102010507070707" pitchFamily="18" charset="2"/>
      <p:regular r:id="rId48"/>
    </p:embeddedFont>
    <p:embeddedFont>
      <p:font typeface="等线" panose="02010600030101010101" pitchFamily="2" charset="-122"/>
      <p:regular r:id="rId49"/>
      <p:bold r:id="rId50"/>
    </p:embeddedFont>
    <p:embeddedFont>
      <p:font typeface="等线 Light" panose="02010600030101010101" pitchFamily="2" charset="-122"/>
      <p:regular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7590DC-0129-F8BA-B804-E5E7E29852A1}" name="Chen, Yuetian" initials="CY" userId="S::cheny63@rpi.edu::e44933de-1b6f-461e-89f7-4f9263021b4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E0E0E0"/>
    <a:srgbClr val="A5A5A5"/>
    <a:srgbClr val="243E7D"/>
    <a:srgbClr val="FFFFCC"/>
    <a:srgbClr val="BFBFBF"/>
    <a:srgbClr val="59BDFF"/>
    <a:srgbClr val="767171"/>
    <a:srgbClr val="FFA854"/>
    <a:srgbClr val="54FF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4A9AAF-6FB8-4A59-B95C-B980FA517305}" v="1617" dt="2023-04-23T19:14:33.721"/>
    <p1510:client id="{D64C48E0-8749-42C5-9092-37D62B869F20}" v="607" dt="2023-04-23T19:13:30.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1" autoAdjust="0"/>
    <p:restoredTop sz="91134" autoAdjust="0"/>
  </p:normalViewPr>
  <p:slideViewPr>
    <p:cSldViewPr snapToGrid="0">
      <p:cViewPr varScale="1">
        <p:scale>
          <a:sx n="56" d="100"/>
          <a:sy n="56" d="100"/>
        </p:scale>
        <p:origin x="78" y="328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6DB7C8-186D-4AC8-ACDB-35810F55D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6B9DBBD0-4948-4717-882D-54CEB9CC40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7BEBDC-1825-4E4D-849C-7836BB36B8A5}" type="datetimeFigureOut">
              <a:rPr lang="zh-CN" altLang="en-US" smtClean="0"/>
              <a:t>2023/4/28</a:t>
            </a:fld>
            <a:endParaRPr lang="zh-CN" altLang="en-US"/>
          </a:p>
        </p:txBody>
      </p:sp>
      <p:sp>
        <p:nvSpPr>
          <p:cNvPr id="4" name="Footer Placeholder 3">
            <a:extLst>
              <a:ext uri="{FF2B5EF4-FFF2-40B4-BE49-F238E27FC236}">
                <a16:creationId xmlns:a16="http://schemas.microsoft.com/office/drawing/2014/main" id="{F02FB3C3-7F9E-A1F7-B502-2A5FC534FC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E63203E6-76B9-0519-E3FE-0BD89E455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4E585C-00E6-4BA7-A9D2-579132EAAC57}" type="slidenum">
              <a:rPr lang="zh-CN" altLang="en-US" smtClean="0"/>
              <a:t>‹#›</a:t>
            </a:fld>
            <a:endParaRPr lang="zh-CN" altLang="en-US"/>
          </a:p>
        </p:txBody>
      </p:sp>
    </p:spTree>
    <p:extLst>
      <p:ext uri="{BB962C8B-B14F-4D97-AF65-F5344CB8AC3E}">
        <p14:creationId xmlns:p14="http://schemas.microsoft.com/office/powerpoint/2010/main" val="292807471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BA511-C9DB-4F78-A85A-D043C284103E}" type="datetimeFigureOut">
              <a:rPr lang="zh-CN" altLang="en-US" smtClean="0"/>
              <a:t>2023/4/28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327C4D-D592-4D94-8C58-B08715F25A60}" type="slidenum">
              <a:rPr lang="zh-CN" altLang="en-US" smtClean="0"/>
              <a:t>‹#›</a:t>
            </a:fld>
            <a:endParaRPr lang="zh-CN" altLang="en-US"/>
          </a:p>
        </p:txBody>
      </p:sp>
    </p:spTree>
    <p:extLst>
      <p:ext uri="{BB962C8B-B14F-4D97-AF65-F5344CB8AC3E}">
        <p14:creationId xmlns:p14="http://schemas.microsoft.com/office/powerpoint/2010/main" val="2174158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62f9047278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162f9047278_7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162f9047278_7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10</a:t>
            </a:fld>
            <a:endParaRPr lang="zh-CN" altLang="en-US"/>
          </a:p>
        </p:txBody>
      </p:sp>
    </p:spTree>
    <p:extLst>
      <p:ext uri="{BB962C8B-B14F-4D97-AF65-F5344CB8AC3E}">
        <p14:creationId xmlns:p14="http://schemas.microsoft.com/office/powerpoint/2010/main" val="898581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11</a:t>
            </a:fld>
            <a:endParaRPr lang="zh-CN" altLang="en-US"/>
          </a:p>
        </p:txBody>
      </p:sp>
    </p:spTree>
    <p:extLst>
      <p:ext uri="{BB962C8B-B14F-4D97-AF65-F5344CB8AC3E}">
        <p14:creationId xmlns:p14="http://schemas.microsoft.com/office/powerpoint/2010/main" val="3889526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12</a:t>
            </a:fld>
            <a:endParaRPr lang="zh-CN" altLang="en-US"/>
          </a:p>
        </p:txBody>
      </p:sp>
    </p:spTree>
    <p:extLst>
      <p:ext uri="{BB962C8B-B14F-4D97-AF65-F5344CB8AC3E}">
        <p14:creationId xmlns:p14="http://schemas.microsoft.com/office/powerpoint/2010/main" val="2758768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721cde4fae_7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g1721cde4fae_7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Presenter:</a:t>
            </a:r>
            <a:br>
              <a:rPr lang="en-US" altLang="zh-CN" sz="1800" b="0" i="0" u="none" strike="noStrike">
                <a:solidFill>
                  <a:srgbClr val="000000"/>
                </a:solidFill>
                <a:effectLst/>
                <a:latin typeface="Times New Roman" panose="02020603050405020304" pitchFamily="18" charset="0"/>
              </a:rPr>
            </a:br>
            <a:r>
              <a:rPr lang="en-US" altLang="zh-CN" sz="1800" b="0" i="0" u="none" strike="noStrike">
                <a:solidFill>
                  <a:srgbClr val="000000"/>
                </a:solidFill>
                <a:effectLst/>
                <a:latin typeface="Times New Roman" panose="02020603050405020304" pitchFamily="18" charset="0"/>
              </a:rPr>
              <a:t>Brendan</a:t>
            </a:r>
          </a:p>
          <a:p>
            <a:pPr rtl="0">
              <a:spcBef>
                <a:spcPts val="0"/>
              </a:spcBef>
              <a:spcAft>
                <a:spcPts val="0"/>
              </a:spcAft>
            </a:pPr>
            <a:endParaRPr lang="en-US" altLang="zh-CN" sz="1800" b="0" i="0" u="none" strike="noStrike">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To </a:t>
            </a:r>
            <a:r>
              <a:rPr lang="en-US" altLang="zh-CN" sz="1800" b="0" i="0" u="none" strike="noStrike">
                <a:solidFill>
                  <a:srgbClr val="000000"/>
                </a:solidFill>
                <a:effectLst/>
                <a:latin typeface="Times New Roman" panose="02020603050405020304" pitchFamily="18" charset="0"/>
              </a:rPr>
              <a:t>finetune this </a:t>
            </a:r>
            <a:r>
              <a:rPr lang="en-US" altLang="zh-CN" sz="1800" b="0" i="0" u="none" strike="noStrike" dirty="0">
                <a:solidFill>
                  <a:srgbClr val="000000"/>
                </a:solidFill>
                <a:effectLst/>
                <a:latin typeface="Times New Roman" panose="02020603050405020304" pitchFamily="18" charset="0"/>
              </a:rPr>
              <a:t>language model, we mainly used story content based on </a:t>
            </a:r>
            <a:r>
              <a:rPr lang="en-US" altLang="zh-CN" sz="1800" b="0" i="0" u="none" strike="noStrike" err="1">
                <a:solidFill>
                  <a:srgbClr val="000000"/>
                </a:solidFill>
                <a:effectLst/>
                <a:latin typeface="Times New Roman" panose="02020603050405020304" pitchFamily="18" charset="0"/>
              </a:rPr>
              <a:t>ROCStories</a:t>
            </a:r>
            <a:r>
              <a:rPr lang="en-US" altLang="zh-CN" sz="1800" b="0" i="0" u="none" strike="noStrike" dirty="0">
                <a:solidFill>
                  <a:srgbClr val="000000"/>
                </a:solidFill>
                <a:effectLst/>
                <a:latin typeface="Times New Roman" panose="02020603050405020304" pitchFamily="18" charset="0"/>
              </a:rPr>
              <a:t> as our dataset, where each group of stories consists of five sentences and during the crowdsourcing process, </a:t>
            </a:r>
            <a:r>
              <a:rPr lang="en-US" altLang="zh-CN" sz="1800" b="0" i="0" u="none" strike="noStrike">
                <a:solidFill>
                  <a:srgbClr val="000000"/>
                </a:solidFill>
                <a:effectLst/>
                <a:latin typeface="Times New Roman" panose="02020603050405020304" pitchFamily="18" charset="0"/>
              </a:rPr>
              <a:t>a </a:t>
            </a:r>
            <a:r>
              <a:rPr lang="en-US" altLang="zh-CN" sz="1800" b="0" i="0" u="none" strike="noStrike" dirty="0">
                <a:solidFill>
                  <a:srgbClr val="000000"/>
                </a:solidFill>
                <a:effectLst/>
                <a:latin typeface="Times New Roman" panose="02020603050405020304" pitchFamily="18" charset="0"/>
              </a:rPr>
              <a:t>narrative creator was asked to make sure that stories are making progress while keeping its coherence and consistency. </a:t>
            </a:r>
            <a:r>
              <a:rPr lang="en-US" altLang="zh-CN" sz="1800" b="0" i="0" u="none" strike="noStrike">
                <a:solidFill>
                  <a:srgbClr val="000000"/>
                </a:solidFill>
                <a:effectLst/>
                <a:latin typeface="Times New Roman" panose="02020603050405020304" pitchFamily="18" charset="0"/>
              </a:rPr>
              <a:t>The </a:t>
            </a:r>
            <a:r>
              <a:rPr lang="en-US" altLang="zh-CN" sz="1800" b="0" i="0" u="none" strike="noStrike" err="1">
                <a:solidFill>
                  <a:srgbClr val="000000"/>
                </a:solidFill>
                <a:effectLst/>
                <a:latin typeface="Times New Roman" panose="02020603050405020304" pitchFamily="18" charset="0"/>
              </a:rPr>
              <a:t>ROCStories</a:t>
            </a:r>
            <a:r>
              <a:rPr lang="en-US" altLang="zh-CN" sz="1800" b="0" i="0" u="none" strike="noStrike">
                <a:solidFill>
                  <a:srgbClr val="000000"/>
                </a:solidFill>
                <a:effectLst/>
                <a:latin typeface="Times New Roman" panose="02020603050405020304" pitchFamily="18" charset="0"/>
              </a:rPr>
              <a:t> dataset consists of over 98,000 stories. </a:t>
            </a:r>
            <a:r>
              <a:rPr lang="en-US" altLang="zh-CN" sz="1800" b="0" i="0" u="none" strike="noStrike" dirty="0">
                <a:solidFill>
                  <a:srgbClr val="000000"/>
                </a:solidFill>
                <a:effectLst/>
                <a:latin typeface="Times New Roman" panose="02020603050405020304" pitchFamily="18" charset="0"/>
              </a:rPr>
              <a:t>Specifically, some sample stories are placed on your right-hand side, where we can see </a:t>
            </a:r>
            <a:r>
              <a:rPr lang="en-US" altLang="zh-CN" sz="1800" b="0" i="0" u="none" strike="noStrike">
                <a:solidFill>
                  <a:srgbClr val="000000"/>
                </a:solidFill>
                <a:effectLst/>
                <a:latin typeface="Times New Roman" panose="02020603050405020304" pitchFamily="18" charset="0"/>
              </a:rPr>
              <a:t>the robustness and logic provided by the stories. </a:t>
            </a:r>
          </a:p>
          <a:p>
            <a:pPr rtl="0">
              <a:spcBef>
                <a:spcPts val="0"/>
              </a:spcBef>
              <a:spcAft>
                <a:spcPts val="0"/>
              </a:spcAft>
            </a:pPr>
            <a:endParaRPr lang="en-US" altLang="zh-CN" sz="1800" b="0" i="0" u="none" strike="noStrike">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Marcus – Twist is in index 3 when he suddenly felt a pinch</a:t>
            </a: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Oswald – Twist is in index 3 when the publisher rejects the book – Mention </a:t>
            </a:r>
            <a:r>
              <a:rPr lang="en-US" altLang="zh-CN" sz="1800" b="0" i="0" u="none" strike="noStrike" dirty="0">
                <a:solidFill>
                  <a:srgbClr val="000000"/>
                </a:solidFill>
                <a:effectLst/>
                <a:latin typeface="Times New Roman" panose="02020603050405020304" pitchFamily="18" charset="0"/>
              </a:rPr>
              <a:t>that</a:t>
            </a:r>
            <a:r>
              <a:rPr lang="en-US" altLang="zh-CN" sz="1800" b="0" i="0" u="none" strike="noStrike">
                <a:solidFill>
                  <a:srgbClr val="000000"/>
                </a:solidFill>
                <a:effectLst/>
                <a:latin typeface="Times New Roman" panose="02020603050405020304" pitchFamily="18" charset="0"/>
              </a:rPr>
              <a:t> </a:t>
            </a:r>
            <a:r>
              <a:rPr lang="en-US" altLang="zh-CN" sz="1800" b="0" i="0" u="none" strike="noStrike" err="1">
                <a:solidFill>
                  <a:srgbClr val="000000"/>
                </a:solidFill>
                <a:effectLst/>
                <a:latin typeface="Times New Roman" panose="02020603050405020304" pitchFamily="18" charset="0"/>
              </a:rPr>
              <a:t>Yeutian</a:t>
            </a:r>
            <a:r>
              <a:rPr lang="en-US" altLang="zh-CN" sz="1800" b="0" i="0" u="none" strike="noStrike">
                <a:solidFill>
                  <a:srgbClr val="000000"/>
                </a:solidFill>
                <a:effectLst/>
                <a:latin typeface="Times New Roman" panose="02020603050405020304" pitchFamily="18" charset="0"/>
              </a:rPr>
              <a:t> will show us how to control the ending of this story in a more positive way. </a:t>
            </a:r>
          </a:p>
          <a:p>
            <a:pPr rtl="0">
              <a:spcBef>
                <a:spcPts val="0"/>
              </a:spcBef>
              <a:spcAft>
                <a:spcPts val="0"/>
              </a:spcAft>
            </a:pPr>
            <a:endParaRPr lang="en-US" altLang="zh-CN" sz="1800" b="0" i="0" u="none" strike="noStrike">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Notice how these stories are not just a regurgitation of words or sentences it’s seen before. They are logical stories with conflict, resolution, and plot.</a:t>
            </a:r>
          </a:p>
          <a:p>
            <a:pPr rtl="0">
              <a:spcBef>
                <a:spcPts val="0"/>
              </a:spcBef>
              <a:spcAft>
                <a:spcPts val="0"/>
              </a:spcAft>
            </a:pPr>
            <a:endParaRPr lang="en-US" altLang="zh-CN" sz="1800" b="0" i="0" u="none" strike="noStrike">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Additionally, we used another dataset, the </a:t>
            </a:r>
            <a:r>
              <a:rPr lang="en-US" altLang="zh-CN" sz="1800" b="0" i="0" u="none" strike="noStrike" err="1">
                <a:solidFill>
                  <a:srgbClr val="000000"/>
                </a:solidFill>
                <a:effectLst/>
                <a:latin typeface="Times New Roman" panose="02020603050405020304" pitchFamily="18" charset="0"/>
              </a:rPr>
              <a:t>WritingPrompt</a:t>
            </a:r>
            <a:r>
              <a:rPr lang="en-US" altLang="zh-CN" sz="1800" b="0" i="0" u="none" strike="noStrike">
                <a:solidFill>
                  <a:srgbClr val="000000"/>
                </a:solidFill>
                <a:effectLst/>
                <a:latin typeface="Times New Roman" panose="02020603050405020304" pitchFamily="18" charset="0"/>
              </a:rPr>
              <a:t> dataset, which consists of over 300,000 stories formatted in pairs of prompts and stories. These stories are sourced from the </a:t>
            </a:r>
            <a:r>
              <a:rPr lang="en-US" altLang="zh-CN" sz="1800" b="0" i="0" u="none" strike="noStrike" err="1">
                <a:solidFill>
                  <a:srgbClr val="000000"/>
                </a:solidFill>
                <a:effectLst/>
                <a:latin typeface="Times New Roman" panose="02020603050405020304" pitchFamily="18" charset="0"/>
              </a:rPr>
              <a:t>WritingPrompts</a:t>
            </a:r>
            <a:r>
              <a:rPr lang="en-US" altLang="zh-CN" sz="1800" b="0" i="0" u="none" strike="noStrike">
                <a:solidFill>
                  <a:srgbClr val="000000"/>
                </a:solidFill>
                <a:effectLst/>
                <a:latin typeface="Times New Roman" panose="02020603050405020304" pitchFamily="18" charset="0"/>
              </a:rPr>
              <a:t> Reddit forum where a diverse group of people spanning across geographical locations, ethnic backgrounds, and age groups have contributed their stories. With the story diversity, each story varies in length, style, and their unique ideas.</a:t>
            </a:r>
          </a:p>
        </p:txBody>
      </p:sp>
      <p:sp>
        <p:nvSpPr>
          <p:cNvPr id="709" name="Google Shape;709;g1721cde4fae_7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The story alone is not enough, we also need to visualize some additional information in the story, including emotions and characters serves as the keyword. So, we also used Story Commonsense as an additional dataset. The stories section is a subset of ROCStories and contains a sample of 15,000 stories, which is quite a bit less than the nearly 100,000 samples in ROCStories. but on top of it, it contains additional information for each story, including sentiment, motivation, character quest, etc. Here we use categorical sentiment annotation, which uses Plutchik’s wheel of emotion model that using the following 8 emotions for each stage of stories to express the emotions of the main character in the story, including …</a:t>
            </a:r>
          </a:p>
          <a:p>
            <a:pPr rtl="0">
              <a:spcBef>
                <a:spcPts val="0"/>
              </a:spcBef>
              <a:spcAft>
                <a:spcPts val="0"/>
              </a:spcAft>
            </a:pPr>
            <a:endParaRPr lang="en-US" altLang="zh-CN" sz="1800" b="0" i="0" u="none" strike="noStrike" dirty="0">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As for the implementation of the suggester, on the sentiment predictor, we predicted the 8-class sentiment as a one-hot vector, with each entry representing one sentiment. That is, the goal of the model is reduced to a multi-label classification, that predicting the confidence level of each entry in an array of length 8. And at the end, we achieved 78.3% of the macro ROC-AUC in the prediction. Meaning that it can make valid sentiment predictions and provide quite reasonable suggestions.</a:t>
            </a:r>
            <a:endParaRPr lang="en-US" altLang="zh-CN" b="0" dirty="0">
              <a:effectLst/>
            </a:endParaRPr>
          </a:p>
          <a:p>
            <a:pPr rtl="0">
              <a:spcBef>
                <a:spcPts val="1200"/>
              </a:spcBef>
              <a:spcAft>
                <a:spcPts val="1200"/>
              </a:spcAft>
            </a:pPr>
            <a:r>
              <a:rPr lang="en-US" altLang="zh-CN" sz="1800" b="0" i="0" u="none" strike="noStrike" dirty="0">
                <a:solidFill>
                  <a:srgbClr val="000000"/>
                </a:solidFill>
                <a:effectLst/>
                <a:latin typeface="Times New Roman" panose="02020603050405020304" pitchFamily="18" charset="0"/>
              </a:rPr>
              <a:t> </a:t>
            </a:r>
            <a:endParaRPr lang="en-US" altLang="zh-CN" b="0" dirty="0">
              <a:effectLst/>
            </a:endParaRPr>
          </a:p>
          <a:p>
            <a:pPr rtl="0">
              <a:spcBef>
                <a:spcPts val="1200"/>
              </a:spcBef>
              <a:spcAft>
                <a:spcPts val="1200"/>
              </a:spcAft>
            </a:pPr>
            <a:r>
              <a:rPr lang="en-US" altLang="zh-CN" sz="1800" b="0" i="0" u="none" strike="noStrike" dirty="0">
                <a:solidFill>
                  <a:srgbClr val="000000"/>
                </a:solidFill>
                <a:effectLst/>
                <a:latin typeface="Times New Roman" panose="02020603050405020304" pitchFamily="18" charset="0"/>
              </a:rPr>
              <a:t>As for named entities, we use sng_parser to generate named entities that have appeared before for users to choose from. In addition to this, we used the full ROCStories dataset and sng_parser again for the extraction of named entities for the next sentence. Finally, they were imported into the large-scale language model to encourage OPT to have a prediction of the named entity for the next sentence. and we can then obtain a recommender that provides named entities in a decent accuracy </a:t>
            </a:r>
            <a:endParaRPr lang="en-US" altLang="zh-CN" b="0" dirty="0">
              <a:effectLst/>
            </a:endParaRPr>
          </a:p>
          <a:p>
            <a:pPr rtl="0">
              <a:spcBef>
                <a:spcPts val="1200"/>
              </a:spcBef>
              <a:spcAft>
                <a:spcPts val="1200"/>
              </a:spcAft>
            </a:pPr>
            <a:r>
              <a:rPr lang="en-US" altLang="zh-CN" sz="1800" b="0" i="0" u="none" strike="noStrike" dirty="0">
                <a:solidFill>
                  <a:srgbClr val="000000"/>
                </a:solidFill>
                <a:effectLst/>
                <a:latin typeface="Times New Roman" panose="02020603050405020304" pitchFamily="18" charset="0"/>
              </a:rPr>
              <a:t>By combining both results, this gives us the key information, but it's not enough for story generation, so let's go back to the previous page and further explain how to use this information next</a:t>
            </a:r>
            <a:endParaRPr lang="en-US" altLang="zh-CN" b="0" dirty="0">
              <a:effectLst/>
            </a:endParaRPr>
          </a:p>
          <a:p>
            <a:br>
              <a:rPr lang="en-US" altLang="zh-CN" dirty="0"/>
            </a:br>
            <a:endParaRPr lang="en-US" altLang="zh-CN" b="0" dirty="0">
              <a:effectLst/>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14</a:t>
            </a:fld>
            <a:endParaRPr lang="zh-CN" altLang="en-US"/>
          </a:p>
        </p:txBody>
      </p:sp>
    </p:spTree>
    <p:extLst>
      <p:ext uri="{BB962C8B-B14F-4D97-AF65-F5344CB8AC3E}">
        <p14:creationId xmlns:p14="http://schemas.microsoft.com/office/powerpoint/2010/main" val="176836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7169221be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17169221be0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endParaRPr lang="en-US"/>
          </a:p>
        </p:txBody>
      </p:sp>
      <p:sp>
        <p:nvSpPr>
          <p:cNvPr id="757" name="Google Shape;757;g17169221be0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15</a:t>
            </a:fld>
            <a:endParaRPr/>
          </a:p>
        </p:txBody>
      </p:sp>
    </p:spTree>
    <p:extLst>
      <p:ext uri="{BB962C8B-B14F-4D97-AF65-F5344CB8AC3E}">
        <p14:creationId xmlns:p14="http://schemas.microsoft.com/office/powerpoint/2010/main" val="1157242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16</a:t>
            </a:fld>
            <a:endParaRPr lang="zh-CN" altLang="en-US"/>
          </a:p>
        </p:txBody>
      </p:sp>
    </p:spTree>
    <p:extLst>
      <p:ext uri="{BB962C8B-B14F-4D97-AF65-F5344CB8AC3E}">
        <p14:creationId xmlns:p14="http://schemas.microsoft.com/office/powerpoint/2010/main" val="3042025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17</a:t>
            </a:fld>
            <a:endParaRPr lang="zh-CN" altLang="en-US"/>
          </a:p>
        </p:txBody>
      </p:sp>
    </p:spTree>
    <p:extLst>
      <p:ext uri="{BB962C8B-B14F-4D97-AF65-F5344CB8AC3E}">
        <p14:creationId xmlns:p14="http://schemas.microsoft.com/office/powerpoint/2010/main" val="3065677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18</a:t>
            </a:fld>
            <a:endParaRPr lang="zh-CN" altLang="en-US"/>
          </a:p>
        </p:txBody>
      </p:sp>
    </p:spTree>
    <p:extLst>
      <p:ext uri="{BB962C8B-B14F-4D97-AF65-F5344CB8AC3E}">
        <p14:creationId xmlns:p14="http://schemas.microsoft.com/office/powerpoint/2010/main" val="944907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19</a:t>
            </a:fld>
            <a:endParaRPr lang="zh-CN" altLang="en-US"/>
          </a:p>
        </p:txBody>
      </p:sp>
    </p:spTree>
    <p:extLst>
      <p:ext uri="{BB962C8B-B14F-4D97-AF65-F5344CB8AC3E}">
        <p14:creationId xmlns:p14="http://schemas.microsoft.com/office/powerpoint/2010/main" val="252824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Hi everyone. This is </a:t>
            </a:r>
            <a:r>
              <a:rPr lang="en-US" altLang="zh-CN" sz="1800" b="0" i="0" u="none" strike="noStrike" err="1">
                <a:solidFill>
                  <a:srgbClr val="000000"/>
                </a:solidFill>
                <a:effectLst/>
                <a:latin typeface="Times New Roman" panose="02020603050405020304" pitchFamily="18" charset="0"/>
              </a:rPr>
              <a:t>Yuetian</a:t>
            </a:r>
            <a:r>
              <a:rPr lang="en-US" altLang="zh-CN" sz="1800" b="0" i="0" u="none" strike="noStrike" dirty="0">
                <a:solidFill>
                  <a:srgbClr val="000000"/>
                </a:solidFill>
                <a:effectLst/>
                <a:latin typeface="Times New Roman" panose="02020603050405020304" pitchFamily="18" charset="0"/>
              </a:rPr>
              <a:t>.(And I am Bowen) Today we’d like to share with you some ideas presented in our work: “Visual Story Generation Based on Emotional and Keyword Scheme”. This project is also conducted by </a:t>
            </a:r>
            <a:r>
              <a:rPr lang="en-US" altLang="zh-CN" sz="1800" b="0" i="0" u="none" strike="noStrike" dirty="0" err="1">
                <a:solidFill>
                  <a:srgbClr val="000000"/>
                </a:solidFill>
                <a:effectLst/>
                <a:latin typeface="Times New Roman" panose="02020603050405020304" pitchFamily="18" charset="0"/>
              </a:rPr>
              <a:t>Ruohua</a:t>
            </a:r>
            <a:r>
              <a:rPr lang="en-US" altLang="zh-CN" sz="1800" b="0" i="0" u="none" strike="noStrike" dirty="0">
                <a:solidFill>
                  <a:srgbClr val="000000"/>
                </a:solidFill>
                <a:effectLst/>
                <a:latin typeface="Times New Roman" panose="02020603050405020304" pitchFamily="18" charset="0"/>
              </a:rPr>
              <a:t>, </a:t>
            </a:r>
            <a:r>
              <a:rPr lang="en-US" altLang="zh-CN" sz="1800" b="0" i="0" u="none" strike="noStrike" dirty="0" err="1">
                <a:solidFill>
                  <a:srgbClr val="000000"/>
                </a:solidFill>
                <a:effectLst/>
                <a:latin typeface="Times New Roman" panose="02020603050405020304" pitchFamily="18" charset="0"/>
              </a:rPr>
              <a:t>Peiru</a:t>
            </a:r>
            <a:r>
              <a:rPr lang="en-US" altLang="zh-CN" sz="1800" b="0" i="0" u="none" strike="noStrike" dirty="0">
                <a:solidFill>
                  <a:srgbClr val="000000"/>
                </a:solidFill>
                <a:effectLst/>
                <a:latin typeface="Times New Roman" panose="02020603050405020304" pitchFamily="18" charset="0"/>
              </a:rPr>
              <a:t> who are not with us today. And is also under the guidance of Prof. Si and affiliated with Rensselaer Polytechnic Institute.</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In this work, we designed an end-to-end framework that encourage interactive narrative experience based on keyword control and it also comes with automatically generated images for every stage of stories to help users to have a better understanding of story progress. As you can see from the example presented on our right, we used an example from </a:t>
            </a:r>
            <a:r>
              <a:rPr lang="en-US" altLang="zh-CN" sz="1800" b="0" i="0" u="none" strike="noStrike" err="1">
                <a:solidFill>
                  <a:srgbClr val="000000"/>
                </a:solidFill>
                <a:effectLst/>
                <a:latin typeface="Times New Roman" panose="02020603050405020304" pitchFamily="18" charset="0"/>
              </a:rPr>
              <a:t>ROCStories</a:t>
            </a:r>
            <a:r>
              <a:rPr lang="en-US" altLang="zh-CN" sz="1800" b="0" i="0" u="none" strike="noStrike" dirty="0">
                <a:solidFill>
                  <a:srgbClr val="000000"/>
                </a:solidFill>
                <a:effectLst/>
                <a:latin typeface="Times New Roman" panose="02020603050405020304" pitchFamily="18" charset="0"/>
              </a:rPr>
              <a:t> dataset, which we will describe in detail later. We can see that the whole story is about Ethan making potatoes. By adjusting the sentiment, our framework enables real-time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plot tree expansion and effectively changes the story direction.</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[work through the picture...]</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This is also part of the keywords we offer for modification.</a:t>
            </a:r>
            <a:endParaRPr lang="en-US" altLang="zh-CN" b="0" dirty="0">
              <a:effectLst/>
            </a:endParaRPr>
          </a:p>
          <a:p>
            <a:br>
              <a:rPr lang="en-US" altLang="zh-CN" dirty="0"/>
            </a:br>
            <a:endParaRPr lang="zh-CN" altLang="en-US" dirty="0"/>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a:t>
            </a:fld>
            <a:endParaRPr lang="zh-CN" altLang="en-US"/>
          </a:p>
        </p:txBody>
      </p:sp>
    </p:spTree>
    <p:extLst>
      <p:ext uri="{BB962C8B-B14F-4D97-AF65-F5344CB8AC3E}">
        <p14:creationId xmlns:p14="http://schemas.microsoft.com/office/powerpoint/2010/main" val="4026994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62f9047278_1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162f9047278_1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In the Text pipeline, the language model we used is a T5 with finetuned </a:t>
            </a:r>
            <a:r>
              <a:rPr lang="en-US" altLang="zh-CN" sz="1800" b="0" i="0" u="none" strike="noStrike" err="1">
                <a:solidFill>
                  <a:srgbClr val="000000"/>
                </a:solidFill>
                <a:effectLst/>
                <a:latin typeface="Times New Roman" panose="02020603050405020304" pitchFamily="18" charset="0"/>
              </a:rPr>
              <a:t>CommenGen</a:t>
            </a:r>
            <a:r>
              <a:rPr lang="en-US" altLang="zh-CN" sz="1800" b="0" i="0" u="none" strike="noStrike">
                <a:solidFill>
                  <a:srgbClr val="000000"/>
                </a:solidFill>
                <a:effectLst/>
                <a:latin typeface="Times New Roman" panose="02020603050405020304" pitchFamily="18" charset="0"/>
              </a:rPr>
              <a:t> published by Manu Romero in </a:t>
            </a:r>
            <a:r>
              <a:rPr lang="en-US" altLang="zh-CN" sz="1800" b="0" i="0" u="none" strike="noStrike" err="1">
                <a:solidFill>
                  <a:srgbClr val="000000"/>
                </a:solidFill>
                <a:effectLst/>
                <a:latin typeface="Times New Roman" panose="02020603050405020304" pitchFamily="18" charset="0"/>
              </a:rPr>
              <a:t>huggingface</a:t>
            </a:r>
            <a:r>
              <a:rPr lang="en-US" altLang="zh-CN" sz="1800" b="0" i="0" u="none" strike="noStrike">
                <a:solidFill>
                  <a:srgbClr val="000000"/>
                </a:solidFill>
                <a:effectLst/>
                <a:latin typeface="Times New Roman" panose="02020603050405020304" pitchFamily="18" charset="0"/>
              </a:rPr>
              <a:t> community. By finetuning this dataset, we can gain sentences based on keyword entered. Specifically, when the input value is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The reason of selection of this model is that we want the model to be able to use the experience gained in this part of the task when performing controlled prediction tasks, that we discussed in following, so that the named entities in left-side can be effectively inserted into the next sentence generated on the right</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And for our formal task that brings keywords and prompt template to task, we are now able to set context, named entity and sentiment into the template and serves as the input to get the sentence we want</a:t>
            </a:r>
            <a:endParaRPr lang="en-US" altLang="zh-CN" b="0">
              <a:effectLst/>
            </a:endParaRPr>
          </a:p>
          <a:p>
            <a:br>
              <a:rPr lang="en-US" altLang="zh-CN"/>
            </a:br>
            <a:endParaRPr/>
          </a:p>
        </p:txBody>
      </p:sp>
      <p:sp>
        <p:nvSpPr>
          <p:cNvPr id="825" name="Google Shape;825;g162f9047278_1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62f9047278_1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162f9047278_1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In the Text pipeline, the language model we used is a T5 with finetuned </a:t>
            </a:r>
            <a:r>
              <a:rPr lang="en-US" altLang="zh-CN" sz="1800" b="0" i="0" u="none" strike="noStrike" err="1">
                <a:solidFill>
                  <a:srgbClr val="000000"/>
                </a:solidFill>
                <a:effectLst/>
                <a:latin typeface="Times New Roman" panose="02020603050405020304" pitchFamily="18" charset="0"/>
              </a:rPr>
              <a:t>CommenGen</a:t>
            </a:r>
            <a:r>
              <a:rPr lang="en-US" altLang="zh-CN" sz="1800" b="0" i="0" u="none" strike="noStrike">
                <a:solidFill>
                  <a:srgbClr val="000000"/>
                </a:solidFill>
                <a:effectLst/>
                <a:latin typeface="Times New Roman" panose="02020603050405020304" pitchFamily="18" charset="0"/>
              </a:rPr>
              <a:t> published by Manu Romero in </a:t>
            </a:r>
            <a:r>
              <a:rPr lang="en-US" altLang="zh-CN" sz="1800" b="0" i="0" u="none" strike="noStrike" err="1">
                <a:solidFill>
                  <a:srgbClr val="000000"/>
                </a:solidFill>
                <a:effectLst/>
                <a:latin typeface="Times New Roman" panose="02020603050405020304" pitchFamily="18" charset="0"/>
              </a:rPr>
              <a:t>huggingface</a:t>
            </a:r>
            <a:r>
              <a:rPr lang="en-US" altLang="zh-CN" sz="1800" b="0" i="0" u="none" strike="noStrike">
                <a:solidFill>
                  <a:srgbClr val="000000"/>
                </a:solidFill>
                <a:effectLst/>
                <a:latin typeface="Times New Roman" panose="02020603050405020304" pitchFamily="18" charset="0"/>
              </a:rPr>
              <a:t> community. By finetuning this dataset, we can gain sentences based on keyword entered. Specifically, when the input value is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The reason of selection of this model is that we want the model to be able to use the experience gained in this part of the task when performing controlled prediction tasks, that we discussed in following, so that the named entities in left-side can be effectively inserted into the next sentence generated on the right</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And for our formal task that brings keywords and prompt template to task, we are now able to set context, named entity and sentiment into the template and serves as the input to get the sentence we want</a:t>
            </a:r>
            <a:endParaRPr lang="en-US" altLang="zh-CN" b="0">
              <a:effectLst/>
            </a:endParaRPr>
          </a:p>
          <a:p>
            <a:br>
              <a:rPr lang="en-US" altLang="zh-CN"/>
            </a:br>
            <a:endParaRPr/>
          </a:p>
        </p:txBody>
      </p:sp>
      <p:sp>
        <p:nvSpPr>
          <p:cNvPr id="825" name="Google Shape;825;g162f9047278_1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21</a:t>
            </a:fld>
            <a:endParaRPr/>
          </a:p>
        </p:txBody>
      </p:sp>
    </p:spTree>
    <p:extLst>
      <p:ext uri="{BB962C8B-B14F-4D97-AF65-F5344CB8AC3E}">
        <p14:creationId xmlns:p14="http://schemas.microsoft.com/office/powerpoint/2010/main" val="1899638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62f9047278_1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162f9047278_1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In the Text pipeline, the language model we used is a T5 with finetuned </a:t>
            </a:r>
            <a:r>
              <a:rPr lang="en-US" altLang="zh-CN" sz="1800" b="0" i="0" u="none" strike="noStrike" err="1">
                <a:solidFill>
                  <a:srgbClr val="000000"/>
                </a:solidFill>
                <a:effectLst/>
                <a:latin typeface="Times New Roman" panose="02020603050405020304" pitchFamily="18" charset="0"/>
              </a:rPr>
              <a:t>CommenGen</a:t>
            </a:r>
            <a:r>
              <a:rPr lang="en-US" altLang="zh-CN" sz="1800" b="0" i="0" u="none" strike="noStrike">
                <a:solidFill>
                  <a:srgbClr val="000000"/>
                </a:solidFill>
                <a:effectLst/>
                <a:latin typeface="Times New Roman" panose="02020603050405020304" pitchFamily="18" charset="0"/>
              </a:rPr>
              <a:t> published by Manu Romero in </a:t>
            </a:r>
            <a:r>
              <a:rPr lang="en-US" altLang="zh-CN" sz="1800" b="0" i="0" u="none" strike="noStrike" err="1">
                <a:solidFill>
                  <a:srgbClr val="000000"/>
                </a:solidFill>
                <a:effectLst/>
                <a:latin typeface="Times New Roman" panose="02020603050405020304" pitchFamily="18" charset="0"/>
              </a:rPr>
              <a:t>huggingface</a:t>
            </a:r>
            <a:r>
              <a:rPr lang="en-US" altLang="zh-CN" sz="1800" b="0" i="0" u="none" strike="noStrike">
                <a:solidFill>
                  <a:srgbClr val="000000"/>
                </a:solidFill>
                <a:effectLst/>
                <a:latin typeface="Times New Roman" panose="02020603050405020304" pitchFamily="18" charset="0"/>
              </a:rPr>
              <a:t> community. By finetuning this dataset, we can gain sentences based on keyword entered. Specifically, when the input value is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The reason of selection of this model is that we want the model to be able to use the experience gained in this part of the task when performing controlled prediction tasks, that we discussed in following, so that the named entities in left-side can be effectively inserted into the next sentence generated on the right</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And for our formal task that brings keywords and prompt template to task, we are now able to set context, named entity and sentiment into the template and serves as the input to get the sentence we want</a:t>
            </a:r>
            <a:endParaRPr lang="en-US" altLang="zh-CN" b="0">
              <a:effectLst/>
            </a:endParaRPr>
          </a:p>
          <a:p>
            <a:br>
              <a:rPr lang="en-US" altLang="zh-CN"/>
            </a:br>
            <a:endParaRPr/>
          </a:p>
        </p:txBody>
      </p:sp>
      <p:sp>
        <p:nvSpPr>
          <p:cNvPr id="825" name="Google Shape;825;g162f9047278_1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22</a:t>
            </a:fld>
            <a:endParaRPr/>
          </a:p>
        </p:txBody>
      </p:sp>
    </p:spTree>
    <p:extLst>
      <p:ext uri="{BB962C8B-B14F-4D97-AF65-F5344CB8AC3E}">
        <p14:creationId xmlns:p14="http://schemas.microsoft.com/office/powerpoint/2010/main" val="2703222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23</a:t>
            </a:fld>
            <a:endParaRPr lang="zh-CN" altLang="en-US"/>
          </a:p>
        </p:txBody>
      </p:sp>
    </p:spTree>
    <p:extLst>
      <p:ext uri="{BB962C8B-B14F-4D97-AF65-F5344CB8AC3E}">
        <p14:creationId xmlns:p14="http://schemas.microsoft.com/office/powerpoint/2010/main" val="2605620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21212"/>
                </a:solidFill>
                <a:effectLst/>
                <a:latin typeface="-apple-system"/>
              </a:rPr>
              <a:t>Presenter:</a:t>
            </a:r>
            <a:br>
              <a:rPr lang="en-US" altLang="zh-CN" b="0" i="0" dirty="0">
                <a:solidFill>
                  <a:srgbClr val="121212"/>
                </a:solidFill>
                <a:effectLst/>
                <a:latin typeface="-apple-system"/>
              </a:rPr>
            </a:br>
            <a:r>
              <a:rPr lang="en-US" altLang="zh-CN" b="0" i="0" dirty="0">
                <a:solidFill>
                  <a:srgbClr val="121212"/>
                </a:solidFill>
                <a:effectLst/>
                <a:latin typeface="-apple-system"/>
              </a:rPr>
              <a:t>Brendan</a:t>
            </a:r>
            <a:endParaRPr lang="en-US" altLang="zh-CN" b="0" i="0">
              <a:solidFill>
                <a:srgbClr val="121212"/>
              </a:solidFill>
              <a:effectLst/>
              <a:latin typeface="-apple-system"/>
            </a:endParaRPr>
          </a:p>
          <a:p>
            <a:pPr algn="l"/>
            <a:endParaRPr lang="en-US" altLang="zh-CN" b="0" i="0">
              <a:solidFill>
                <a:srgbClr val="121212"/>
              </a:solidFill>
              <a:effectLst/>
              <a:latin typeface="-apple-system"/>
            </a:endParaRPr>
          </a:p>
          <a:p>
            <a:pPr algn="l"/>
            <a:r>
              <a:rPr lang="en-US" altLang="zh-CN" b="0" i="0">
                <a:solidFill>
                  <a:srgbClr val="121212"/>
                </a:solidFill>
                <a:effectLst/>
                <a:latin typeface="-apple-system"/>
              </a:rPr>
              <a:t>I am now going to talk a little bit about the advantages of narrative co-generation. I won’t go too in-depth with this visual pipeline because it is not the focus of our project, but rather an application and extension that was developed in the prior research. This was not something we worked on or expanded in our project. </a:t>
            </a:r>
          </a:p>
          <a:p>
            <a:pPr algn="l"/>
            <a:endParaRPr lang="en-US" altLang="zh-CN" b="0" i="0">
              <a:solidFill>
                <a:srgbClr val="121212"/>
              </a:solidFill>
              <a:effectLst/>
              <a:latin typeface="-apple-system"/>
            </a:endParaRPr>
          </a:p>
          <a:p>
            <a:pPr algn="l"/>
            <a:r>
              <a:rPr lang="en-US" altLang="zh-CN" b="0" i="0">
                <a:solidFill>
                  <a:srgbClr val="121212"/>
                </a:solidFill>
                <a:effectLst/>
                <a:latin typeface="-apple-system"/>
              </a:rPr>
              <a:t>With the narrative generation, stories are often best depicted with images. In order to generate these images, two different types of diffusion were used. Disco diffusion, which is not pictured, stems from the Carl </a:t>
            </a:r>
            <a:r>
              <a:rPr lang="en-US" altLang="zh-CN" b="0" i="0" err="1">
                <a:solidFill>
                  <a:srgbClr val="121212"/>
                </a:solidFill>
                <a:effectLst/>
                <a:latin typeface="-apple-system"/>
              </a:rPr>
              <a:t>Spitzweg</a:t>
            </a:r>
            <a:r>
              <a:rPr lang="en-US" altLang="zh-CN" b="0" i="0">
                <a:solidFill>
                  <a:srgbClr val="121212"/>
                </a:solidFill>
                <a:effectLst/>
                <a:latin typeface="-apple-system"/>
              </a:rPr>
              <a:t> splash-art style. These images would be similar to those seen in tutorials or children’s picture books. The other type, stable diffusion, is pictured to the right, and this produces more realistic photos with clearly defined characters. You can notice that facial features and image details are pretty robust. </a:t>
            </a:r>
          </a:p>
          <a:p>
            <a:pPr algn="l"/>
            <a:endParaRPr lang="en-US" altLang="zh-CN" b="0" i="0">
              <a:solidFill>
                <a:srgbClr val="121212"/>
              </a:solidFill>
              <a:effectLst/>
              <a:latin typeface="-apple-system"/>
            </a:endParaRPr>
          </a:p>
          <a:p>
            <a:pPr algn="l"/>
            <a:r>
              <a:rPr lang="en-US" altLang="zh-CN" b="0" i="0">
                <a:solidFill>
                  <a:srgbClr val="121212"/>
                </a:solidFill>
                <a:effectLst/>
                <a:latin typeface="-apple-system"/>
              </a:rPr>
              <a:t>The other part of the visual pipeline is the image feature extraction by detecting targets in an image. This uses confidence level as an accuracy metric and combines several image detection methods, such as YOLO, which is “You Only Look Once”. This can be helpful when detecting the same person throughout a story of images.</a:t>
            </a:r>
          </a:p>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24</a:t>
            </a:fld>
            <a:endParaRPr lang="zh-CN" altLang="en-US"/>
          </a:p>
        </p:txBody>
      </p:sp>
    </p:spTree>
    <p:extLst>
      <p:ext uri="{BB962C8B-B14F-4D97-AF65-F5344CB8AC3E}">
        <p14:creationId xmlns:p14="http://schemas.microsoft.com/office/powerpoint/2010/main" val="3191058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25</a:t>
            </a:fld>
            <a:endParaRPr lang="zh-CN" altLang="en-US"/>
          </a:p>
        </p:txBody>
      </p:sp>
    </p:spTree>
    <p:extLst>
      <p:ext uri="{BB962C8B-B14F-4D97-AF65-F5344CB8AC3E}">
        <p14:creationId xmlns:p14="http://schemas.microsoft.com/office/powerpoint/2010/main" val="409792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5a42e2d19b_2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4" name="Google Shape;894;g15a42e2d19b_2_3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And here is our demo time!</a:t>
            </a:r>
            <a:endParaRPr lang="en-US" altLang="zh-CN" b="0">
              <a:effectLst/>
            </a:endParaRPr>
          </a:p>
          <a:p>
            <a:pPr algn="ctr" rtl="0" fontAlgn="t">
              <a:spcBef>
                <a:spcPts val="0"/>
              </a:spcBef>
              <a:spcAft>
                <a:spcPts val="0"/>
              </a:spcAft>
            </a:pPr>
            <a:br>
              <a:rPr lang="en-US" altLang="zh-CN" b="0">
                <a:effectLst/>
              </a:rPr>
            </a:br>
            <a:r>
              <a:rPr lang="en-US" altLang="zh-CN" sz="1800" b="1" i="0" u="none" strike="noStrike">
                <a:solidFill>
                  <a:srgbClr val="FFFFFF"/>
                </a:solidFill>
                <a:effectLst/>
                <a:latin typeface="Times New Roman" panose="02020603050405020304" pitchFamily="18" charset="0"/>
              </a:rPr>
              <a:t>0</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[Emotion]</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[Keyword]</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Oswald decided to write a novel.</a:t>
            </a:r>
            <a:endParaRPr lang="en-US" altLang="zh-CN" b="0">
              <a:effectLst/>
            </a:endParaRPr>
          </a:p>
          <a:p>
            <a:pPr algn="l" rtl="0" fontAlgn="t">
              <a:spcBef>
                <a:spcPts val="0"/>
              </a:spcBef>
              <a:spcAft>
                <a:spcPts val="0"/>
              </a:spcAft>
            </a:pPr>
            <a:br>
              <a:rPr lang="en-US" altLang="zh-CN" b="0">
                <a:effectLst/>
              </a:rPr>
            </a:br>
            <a:r>
              <a:rPr lang="en-US" altLang="zh-CN" sz="1800" b="1" i="0" u="none" strike="noStrike">
                <a:solidFill>
                  <a:srgbClr val="FFFFFF"/>
                </a:solidFill>
                <a:effectLst/>
                <a:latin typeface="Times New Roman" panose="02020603050405020304" pitchFamily="18" charset="0"/>
              </a:rPr>
              <a:t>[generate image using this]</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1</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trust, anticipation</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Plan A: He, book, month</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Plan B: He, book</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A: He worked on his book for several months.</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 he worked on the book all summer</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2</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anticipation</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Oswald, the book, publisher</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Oswald took the book to a publisher.</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3</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Plan A: </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fear, sadness, disgust</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Plan B: </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trust, surprise</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publisher, book</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A: The publisher rejected his book almost immediately.</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 a publisher agreed publish the book.</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4</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[Follow B]</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book, Oswald</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the book was discovered and Oswald was happy.</a:t>
            </a:r>
            <a:endParaRPr lang="en-US" altLang="zh-CN" b="0">
              <a:effectLst/>
            </a:endParaRPr>
          </a:p>
          <a:p>
            <a:pPr marL="0" lvl="0" indent="0" algn="l" rtl="0">
              <a:spcBef>
                <a:spcPts val="0"/>
              </a:spcBef>
              <a:spcAft>
                <a:spcPts val="0"/>
              </a:spcAft>
              <a:buNone/>
            </a:pPr>
            <a:endParaRPr/>
          </a:p>
        </p:txBody>
      </p:sp>
      <p:sp>
        <p:nvSpPr>
          <p:cNvPr id="895" name="Google Shape;895;g15a42e2d19b_2_3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7397d88dc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7397d88dc8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a:t>
            </a:r>
            <a:br>
              <a:rPr lang="en-US" dirty="0"/>
            </a:br>
            <a:r>
              <a:rPr lang="en-US" dirty="0"/>
              <a:t>Brendan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saw in the demo, this is a powerful model that can produce many results. Here are two such examples for a five-sentence story, similar to the structure of the ROCStories data</a:t>
            </a:r>
            <a:r>
              <a:rPr lang="en-US"/>
              <a:t> (in the training set).</a:t>
            </a:r>
            <a:r>
              <a:rPr lang="en-US" dirty="0"/>
              <a:t> (Read through the examples) Notice how the visual pipeline is to the right of the story. Although it is not the focus of our project, you can notice some of the diffusion methods in action as images are produced for each corresponding sentence. In these examples, the text generation understands the use of pronouns such as “it” and “shell” referring to the same thing. However, in the image pipeline, for the example on the right, the person Oswald is represented as a different character in each consecutive image even though he should look the same throughout an entire story.</a:t>
            </a:r>
          </a:p>
        </p:txBody>
      </p:sp>
      <p:sp>
        <p:nvSpPr>
          <p:cNvPr id="910" name="Google Shape;910;g17397d88dc8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5a42e2d19b_2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15a42e2d19b_2_3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a:t>
            </a:r>
            <a:br>
              <a:rPr lang="en-US" dirty="0"/>
            </a:br>
            <a:r>
              <a:rPr lang="en-US" dirty="0"/>
              <a:t>Brendan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discussion of future work, we will explore two primary avenues for improving the current implementation of knowledge distillation. First, we will consider replacing the </a:t>
            </a:r>
            <a:r>
              <a:rPr lang="en-US" dirty="0" err="1"/>
              <a:t>Kullback-Leibler</a:t>
            </a:r>
            <a:r>
              <a:rPr lang="en-US" dirty="0"/>
              <a:t> (KL) divergence with the Jensen-Shannon (JS) divergence. Second, we will explore the concept of self-distillation in the context of language generation.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Currently, KL divergence is used as a measure of difference between the teacher and student model's probability distributions. However, there are several reasons to consider using the Jensen-Shannon divergence as an alternative. </a:t>
            </a:r>
            <a:r>
              <a:rPr lang="en-US"/>
              <a:t>Jensen-Shannon </a:t>
            </a:r>
            <a:r>
              <a:rPr lang="en-US" dirty="0"/>
              <a:t>divergence is a symmetric measure derived from KL divergence, which offers </a:t>
            </a:r>
            <a:r>
              <a:rPr lang="en-US"/>
              <a:t>some </a:t>
            </a:r>
            <a:r>
              <a:rPr lang="en-US" dirty="0"/>
              <a:t>key advantages:</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b="1"/>
              <a:t>Symmetry</a:t>
            </a:r>
            <a:r>
              <a:rPr lang="en-US" dirty="0"/>
              <a:t>: </a:t>
            </a:r>
            <a:r>
              <a:rPr lang="en-US"/>
              <a:t>Jensen-Shannon </a:t>
            </a:r>
            <a:r>
              <a:rPr lang="en-US" dirty="0"/>
              <a:t>divergence is symmetric, ensuring that the distance measure is consistent regardless of the order in which the probability distributions are considered. This property is valuable when comparing probability distributions, as it prevents potential discrepancies that could arise due to the non-symmetric nature of KL divergence.</a:t>
            </a:r>
            <a:r>
              <a:rPr lang="en-US"/>
              <a:t> We can see this symmetry in </a:t>
            </a:r>
            <a:r>
              <a:rPr lang="en-US" dirty="0"/>
              <a:t>the probability distributions to the </a:t>
            </a:r>
            <a:r>
              <a:rPr lang="en-US"/>
              <a:t>right. The blue and red curves are equal and opposite distributions</a:t>
            </a:r>
            <a:r>
              <a:rPr lang="en-US" dirty="0"/>
              <a:t>.</a:t>
            </a:r>
            <a:endParaRPr lang="en-US"/>
          </a:p>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r>
              <a:rPr lang="en-US" b="1"/>
              <a:t>Smoothness</a:t>
            </a:r>
            <a:r>
              <a:rPr lang="en-US" dirty="0"/>
              <a:t>: </a:t>
            </a:r>
            <a:r>
              <a:rPr lang="en-US"/>
              <a:t>Jensen-Shannon </a:t>
            </a:r>
            <a:r>
              <a:rPr lang="en-US" dirty="0"/>
              <a:t>divergence is smoother than KL divergence, making the optimization process more robust to noise and local minima in the loss landscape.</a:t>
            </a:r>
            <a:endParaRPr lang="en-US"/>
          </a:p>
          <a:p>
            <a:pPr marL="0" lvl="0" indent="0" algn="l" rtl="0">
              <a:spcBef>
                <a:spcPts val="0"/>
              </a:spcBef>
              <a:spcAft>
                <a:spcPts val="0"/>
              </a:spcAft>
              <a:buFont typeface="Arial" panose="020B0604020202020204" pitchFamily="34" charset="0"/>
              <a:buNone/>
            </a:pPr>
            <a:endParaRPr lang="en-US"/>
          </a:p>
          <a:p>
            <a:pPr marL="0" lvl="0" indent="0" algn="l" rtl="0">
              <a:spcBef>
                <a:spcPts val="0"/>
              </a:spcBef>
              <a:spcAft>
                <a:spcPts val="0"/>
              </a:spcAft>
              <a:buNone/>
            </a:pPr>
            <a:r>
              <a:rPr lang="en-US" dirty="0"/>
              <a:t>Another promising direction for future work is exploring self-distillation in the context of language generation. Self-distillation involves training a model on its own output, using the same model architecture for both the teacher and student models. This approach has shown promising results in various tasks, including image classification and natural language processing, and could be applied to language generation as well.</a:t>
            </a:r>
            <a:r>
              <a:rPr lang="en-US"/>
              <a:t> You can see an example of this in the image on the bottom right where the model is teaching itself.</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several potential benefits of using self-distillation for language generation:</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b="1"/>
              <a:t>Regularization</a:t>
            </a:r>
            <a:r>
              <a:rPr lang="en-US" dirty="0"/>
              <a:t>: Self-distillation can act as a form of regularization, encouraging the model to learn a smoother probability distribution over the output tokens. This can lead to better generalization performance and reduced risk of overfitting.</a:t>
            </a:r>
            <a:endParaRPr lang="en-US"/>
          </a:p>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r>
              <a:rPr lang="en-US" b="1"/>
              <a:t>Simplification</a:t>
            </a:r>
            <a:r>
              <a:rPr lang="en-US" dirty="0"/>
              <a:t> of Implementation: In self-distillation, both the teacher and student models have the same architecture, which simplifies the implementation process. This also reduces the computational overhead associated with maintaining two separate models during training.</a:t>
            </a:r>
            <a:endParaRPr lang="en-US"/>
          </a:p>
          <a:p>
            <a:pPr marL="171450" lvl="0" indent="-171450" algn="l" rtl="0">
              <a:spcBef>
                <a:spcPts val="0"/>
              </a:spcBef>
              <a:spcAft>
                <a:spcPts val="0"/>
              </a:spcAft>
              <a:buFont typeface="Arial" panose="020B0604020202020204" pitchFamily="34" charset="0"/>
              <a:buChar char="•"/>
            </a:pPr>
            <a:endParaRPr lang="en-US"/>
          </a:p>
          <a:p>
            <a:pPr marL="0" lvl="0" indent="0" algn="l" rtl="0">
              <a:spcBef>
                <a:spcPts val="0"/>
              </a:spcBef>
              <a:spcAft>
                <a:spcPts val="0"/>
              </a:spcAft>
              <a:buNone/>
            </a:pPr>
            <a:r>
              <a:rPr lang="en-US" dirty="0"/>
              <a:t>Therefore, by exploring the use of Jensen-Shannon divergence and self-distillation in the context of language generation offers promising avenues for future work. These approaches have the potential to improve the stability, performance, and simplicity of knowledge distillation methods in language generation tasks.</a:t>
            </a:r>
          </a:p>
        </p:txBody>
      </p:sp>
      <p:sp>
        <p:nvSpPr>
          <p:cNvPr id="951" name="Google Shape;951;g15a42e2d19b_2_3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29</a:t>
            </a:fld>
            <a:endParaRPr lang="zh-CN" altLang="en-US"/>
          </a:p>
        </p:txBody>
      </p:sp>
    </p:spTree>
    <p:extLst>
      <p:ext uri="{BB962C8B-B14F-4D97-AF65-F5344CB8AC3E}">
        <p14:creationId xmlns:p14="http://schemas.microsoft.com/office/powerpoint/2010/main" val="1086348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3</a:t>
            </a:fld>
            <a:endParaRPr lang="zh-CN" altLang="en-US"/>
          </a:p>
        </p:txBody>
      </p:sp>
    </p:spTree>
    <p:extLst>
      <p:ext uri="{BB962C8B-B14F-4D97-AF65-F5344CB8AC3E}">
        <p14:creationId xmlns:p14="http://schemas.microsoft.com/office/powerpoint/2010/main" val="151756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30</a:t>
            </a:fld>
            <a:endParaRPr lang="zh-CN" altLang="en-US"/>
          </a:p>
        </p:txBody>
      </p:sp>
    </p:spTree>
    <p:extLst>
      <p:ext uri="{BB962C8B-B14F-4D97-AF65-F5344CB8AC3E}">
        <p14:creationId xmlns:p14="http://schemas.microsoft.com/office/powerpoint/2010/main" val="359825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5a42e2d19b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5" name="Google Shape;1075;g15a42e2d19b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6" name="Google Shape;1076;g15a42e2d19b_2_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759f4827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g1759f4827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ltLang="zh-CN">
                <a:solidFill>
                  <a:srgbClr val="121212"/>
                </a:solidFill>
              </a:rPr>
              <a:t>Presenter:</a:t>
            </a:r>
          </a:p>
          <a:p>
            <a:pPr marL="0" lvl="0" indent="0" algn="l" rtl="0">
              <a:lnSpc>
                <a:spcPct val="100000"/>
              </a:lnSpc>
              <a:spcBef>
                <a:spcPts val="0"/>
              </a:spcBef>
              <a:spcAft>
                <a:spcPts val="0"/>
              </a:spcAft>
              <a:buSzPts val="1100"/>
              <a:buNone/>
            </a:pPr>
            <a:r>
              <a:rPr lang="en-US" altLang="zh-CN">
                <a:solidFill>
                  <a:srgbClr val="121212"/>
                </a:solidFill>
              </a:rPr>
              <a:t>Brendan</a:t>
            </a:r>
          </a:p>
          <a:p>
            <a:pPr marL="0" lvl="0" indent="0" algn="l" rtl="0">
              <a:lnSpc>
                <a:spcPct val="100000"/>
              </a:lnSpc>
              <a:spcBef>
                <a:spcPts val="0"/>
              </a:spcBef>
              <a:spcAft>
                <a:spcPts val="0"/>
              </a:spcAft>
              <a:buSzPts val="1100"/>
              <a:buNone/>
            </a:pPr>
            <a:endParaRPr lang="en-US" altLang="zh-CN">
              <a:solidFill>
                <a:srgbClr val="121212"/>
              </a:solidFill>
            </a:endParaRPr>
          </a:p>
          <a:p>
            <a:pPr marL="0" lvl="0" indent="0" algn="l" rtl="0">
              <a:lnSpc>
                <a:spcPct val="100000"/>
              </a:lnSpc>
              <a:spcBef>
                <a:spcPts val="0"/>
              </a:spcBef>
              <a:spcAft>
                <a:spcPts val="0"/>
              </a:spcAft>
              <a:buSzPts val="1100"/>
              <a:buNone/>
            </a:pPr>
            <a:r>
              <a:rPr lang="en-US" altLang="zh-CN">
                <a:solidFill>
                  <a:srgbClr val="121212"/>
                </a:solidFill>
              </a:rPr>
              <a:t>I will now talk about the motivation for choosing this project. Interactive narrative generation has attracted significant attention from entrepreneurs, as it allows for the creation of stories with high coherence and consistency. In the realm of commercial AI text generators, Jasper and </a:t>
            </a:r>
            <a:r>
              <a:rPr lang="en-US" altLang="zh-CN" err="1">
                <a:solidFill>
                  <a:srgbClr val="121212"/>
                </a:solidFill>
              </a:rPr>
              <a:t>Rytr</a:t>
            </a:r>
            <a:r>
              <a:rPr lang="en-US" altLang="zh-CN">
                <a:solidFill>
                  <a:srgbClr val="121212"/>
                </a:solidFill>
              </a:rPr>
              <a:t> are notable examples. However, these platforms have limitations. One, they do not provide direct control over the generated content. Additionally, they lack image generation capabilities, even if a separate image generation process is invoked. Also, content from the generated images cannot be incorporated into future storytelling, limiting their potential for multimedia storytelling applications.</a:t>
            </a:r>
          </a:p>
          <a:p>
            <a:pPr marL="0" lvl="0" indent="0" algn="l" rtl="0">
              <a:lnSpc>
                <a:spcPct val="100000"/>
              </a:lnSpc>
              <a:spcBef>
                <a:spcPts val="0"/>
              </a:spcBef>
              <a:spcAft>
                <a:spcPts val="0"/>
              </a:spcAft>
              <a:buSzPts val="1100"/>
              <a:buNone/>
            </a:pPr>
            <a:endParaRPr lang="en-US" altLang="zh-CN">
              <a:solidFill>
                <a:srgbClr val="121212"/>
              </a:solidFill>
            </a:endParaRPr>
          </a:p>
          <a:p>
            <a:pPr marL="0" lvl="0" indent="0" algn="l" rtl="0">
              <a:lnSpc>
                <a:spcPct val="100000"/>
              </a:lnSpc>
              <a:spcBef>
                <a:spcPts val="0"/>
              </a:spcBef>
              <a:spcAft>
                <a:spcPts val="0"/>
              </a:spcAft>
              <a:buSzPts val="1100"/>
              <a:buNone/>
            </a:pPr>
            <a:r>
              <a:rPr lang="en-US" altLang="zh-CN">
                <a:solidFill>
                  <a:srgbClr val="121212"/>
                </a:solidFill>
              </a:rPr>
              <a:t>Our project explores controlling story development using user-specified keywords and emotions. We propose an interactive visual story generation pipeline with image generation and object detection. The generated keywords act as suggestions for users. Our flexibility with story generation allows users to combine image and narrative generation in harmony. The image generation and detection portion are fueled by a Stable Diffusion method for image generation, but this is not the focus of our project.</a:t>
            </a:r>
          </a:p>
          <a:p>
            <a:pPr marL="0" lvl="0" indent="0" algn="l" rtl="0">
              <a:lnSpc>
                <a:spcPct val="100000"/>
              </a:lnSpc>
              <a:spcBef>
                <a:spcPts val="0"/>
              </a:spcBef>
              <a:spcAft>
                <a:spcPts val="0"/>
              </a:spcAft>
              <a:buSzPts val="1100"/>
              <a:buNone/>
            </a:pPr>
            <a:endParaRPr lang="en-US" altLang="zh-CN">
              <a:solidFill>
                <a:srgbClr val="121212"/>
              </a:solidFill>
            </a:endParaRPr>
          </a:p>
          <a:p>
            <a:pPr marL="0" lvl="0" indent="0" algn="l" rtl="0">
              <a:lnSpc>
                <a:spcPct val="100000"/>
              </a:lnSpc>
              <a:spcBef>
                <a:spcPts val="0"/>
              </a:spcBef>
              <a:spcAft>
                <a:spcPts val="0"/>
              </a:spcAft>
              <a:buSzPts val="1100"/>
              <a:buNone/>
            </a:pPr>
            <a:r>
              <a:rPr lang="en-US" altLang="zh-CN">
                <a:solidFill>
                  <a:srgbClr val="121212"/>
                </a:solidFill>
              </a:rPr>
              <a:t>In this project specifically, we take inspiration from knowledge distillation techniques and apply them to our interactive visual story generation pipeline. By incorporating a distilled language model into our system, we aim to maintain the powerful text generation capabilities of the large language model while ensuring a more efficient and computationally feasible solution for real-time user interaction.</a:t>
            </a:r>
          </a:p>
        </p:txBody>
      </p:sp>
      <p:sp>
        <p:nvSpPr>
          <p:cNvPr id="587" name="Google Shape;587;g1759f4827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759f48274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1759f48274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zh-CN" dirty="0">
                <a:solidFill>
                  <a:srgbClr val="121212"/>
                </a:solidFill>
              </a:rPr>
              <a:t>Presenter:</a:t>
            </a:r>
            <a:endParaRPr dirty="0">
              <a:solidFill>
                <a:srgbClr val="121212"/>
              </a:solidFill>
            </a:endParaRPr>
          </a:p>
          <a:p>
            <a:pPr marL="0" lvl="0" indent="0" algn="l" rtl="0">
              <a:lnSpc>
                <a:spcPct val="100000"/>
              </a:lnSpc>
              <a:spcBef>
                <a:spcPts val="0"/>
              </a:spcBef>
              <a:spcAft>
                <a:spcPts val="0"/>
              </a:spcAft>
              <a:buSzPts val="1100"/>
              <a:buNone/>
            </a:pPr>
            <a:r>
              <a:rPr lang="en-US" altLang="zh-CN" dirty="0">
                <a:solidFill>
                  <a:srgbClr val="121212"/>
                </a:solidFill>
              </a:rPr>
              <a:t>Brendan</a:t>
            </a:r>
            <a:endParaRPr dirty="0">
              <a:solidFill>
                <a:srgbClr val="121212"/>
              </a:solidFill>
            </a:endParaRPr>
          </a:p>
          <a:p>
            <a:pPr marL="0" lvl="0" indent="0" algn="l" rtl="0">
              <a:lnSpc>
                <a:spcPct val="100000"/>
              </a:lnSpc>
              <a:spcBef>
                <a:spcPts val="0"/>
              </a:spcBef>
              <a:spcAft>
                <a:spcPts val="0"/>
              </a:spcAft>
              <a:buSzPts val="1100"/>
              <a:buNone/>
            </a:pPr>
            <a:endParaRPr lang="en-US" dirty="0">
              <a:solidFill>
                <a:srgbClr val="121212"/>
              </a:solidFill>
            </a:endParaRPr>
          </a:p>
          <a:p>
            <a:pPr marL="0" lvl="0" indent="0" algn="l" rtl="0">
              <a:lnSpc>
                <a:spcPct val="100000"/>
              </a:lnSpc>
              <a:spcBef>
                <a:spcPts val="0"/>
              </a:spcBef>
              <a:spcAft>
                <a:spcPts val="0"/>
              </a:spcAft>
              <a:buSzPts val="1100"/>
              <a:buNone/>
            </a:pPr>
            <a:r>
              <a:rPr lang="en-US" dirty="0">
                <a:solidFill>
                  <a:srgbClr val="121212"/>
                </a:solidFill>
              </a:rPr>
              <a:t>Over the past several years, there has been an influx in research work on AI-based story generation. Most recently, model-based generation has attracted a lot of attention. Much of the work since 2019 in this field has revolved around fine-tuning large language models for text generation.</a:t>
            </a:r>
            <a:r>
              <a:rPr lang="en-US">
                <a:solidFill>
                  <a:srgbClr val="121212"/>
                </a:solidFill>
              </a:rPr>
              <a:t> I’m going to briefly go through some of these research papers that relate to our project </a:t>
            </a:r>
            <a:r>
              <a:rPr lang="en-US" dirty="0">
                <a:solidFill>
                  <a:srgbClr val="121212"/>
                </a:solidFill>
              </a:rPr>
              <a:t>and </a:t>
            </a:r>
            <a:r>
              <a:rPr lang="en-US">
                <a:solidFill>
                  <a:srgbClr val="121212"/>
                </a:solidFill>
              </a:rPr>
              <a:t>have provided inspiration for our work</a:t>
            </a:r>
            <a:r>
              <a:rPr lang="en-US" dirty="0">
                <a:solidFill>
                  <a:srgbClr val="121212"/>
                </a:solidFill>
              </a:rPr>
              <a:t>.</a:t>
            </a:r>
            <a:endParaRPr lang="en-US">
              <a:solidFill>
                <a:srgbClr val="121212"/>
              </a:solidFill>
            </a:endParaRPr>
          </a:p>
          <a:p>
            <a:pPr marL="0" lvl="0" indent="0" algn="l" rtl="0">
              <a:lnSpc>
                <a:spcPct val="100000"/>
              </a:lnSpc>
              <a:spcBef>
                <a:spcPts val="0"/>
              </a:spcBef>
              <a:spcAft>
                <a:spcPts val="0"/>
              </a:spcAft>
              <a:buSzPts val="1100"/>
              <a:buNone/>
            </a:pPr>
            <a:endParaRPr lang="en-US">
              <a:solidFill>
                <a:srgbClr val="121212"/>
              </a:solidFill>
            </a:endParaRPr>
          </a:p>
          <a:p>
            <a:pPr marL="0" lvl="0" indent="0" algn="l" rtl="0">
              <a:lnSpc>
                <a:spcPct val="100000"/>
              </a:lnSpc>
              <a:spcBef>
                <a:spcPts val="0"/>
              </a:spcBef>
              <a:spcAft>
                <a:spcPts val="0"/>
              </a:spcAft>
              <a:buSzPts val="1100"/>
              <a:buNone/>
            </a:pPr>
            <a:r>
              <a:rPr lang="en-US" dirty="0">
                <a:solidFill>
                  <a:srgbClr val="121212"/>
                </a:solidFill>
              </a:rPr>
              <a:t>In </a:t>
            </a:r>
            <a:r>
              <a:rPr lang="en-US">
                <a:solidFill>
                  <a:srgbClr val="121212"/>
                </a:solidFill>
              </a:rPr>
              <a:t>"</a:t>
            </a:r>
            <a:r>
              <a:rPr lang="en-US" dirty="0">
                <a:solidFill>
                  <a:srgbClr val="121212"/>
                </a:solidFill>
              </a:rPr>
              <a:t>Controllable Neural Story Plot Generation via Reward Shaping</a:t>
            </a:r>
            <a:r>
              <a:rPr lang="en-US">
                <a:solidFill>
                  <a:srgbClr val="121212"/>
                </a:solidFill>
              </a:rPr>
              <a:t>", </a:t>
            </a:r>
            <a:r>
              <a:rPr lang="en-US" dirty="0">
                <a:solidFill>
                  <a:srgbClr val="121212"/>
                </a:solidFill>
              </a:rPr>
              <a:t>authors </a:t>
            </a:r>
            <a:r>
              <a:rPr lang="en-US">
                <a:solidFill>
                  <a:srgbClr val="121212"/>
                </a:solidFill>
              </a:rPr>
              <a:t>propose </a:t>
            </a:r>
            <a:r>
              <a:rPr lang="en-US" dirty="0">
                <a:solidFill>
                  <a:srgbClr val="121212"/>
                </a:solidFill>
              </a:rPr>
              <a:t>a reward-shaping technique that uses reinforcement learning to </a:t>
            </a:r>
            <a:r>
              <a:rPr lang="en-US">
                <a:solidFill>
                  <a:srgbClr val="121212"/>
                </a:solidFill>
              </a:rPr>
              <a:t>improve </a:t>
            </a:r>
            <a:r>
              <a:rPr lang="en-US" dirty="0">
                <a:solidFill>
                  <a:srgbClr val="121212"/>
                </a:solidFill>
              </a:rPr>
              <a:t>story </a:t>
            </a:r>
            <a:r>
              <a:rPr lang="en-US">
                <a:solidFill>
                  <a:srgbClr val="121212"/>
                </a:solidFill>
              </a:rPr>
              <a:t>generation by considering factors like </a:t>
            </a:r>
            <a:r>
              <a:rPr lang="en-US" dirty="0">
                <a:solidFill>
                  <a:srgbClr val="121212"/>
                </a:solidFill>
              </a:rPr>
              <a:t>grammar, </a:t>
            </a:r>
            <a:r>
              <a:rPr lang="en-US">
                <a:solidFill>
                  <a:srgbClr val="121212"/>
                </a:solidFill>
              </a:rPr>
              <a:t>coherence</a:t>
            </a:r>
            <a:r>
              <a:rPr lang="en-US" dirty="0">
                <a:solidFill>
                  <a:srgbClr val="121212"/>
                </a:solidFill>
              </a:rPr>
              <a:t>, and </a:t>
            </a:r>
            <a:r>
              <a:rPr lang="en-US">
                <a:solidFill>
                  <a:srgbClr val="121212"/>
                </a:solidFill>
              </a:rPr>
              <a:t>enjoyment</a:t>
            </a:r>
            <a:r>
              <a:rPr lang="en-US" dirty="0">
                <a:solidFill>
                  <a:srgbClr val="121212"/>
                </a:solidFill>
              </a:rPr>
              <a:t>. </a:t>
            </a:r>
            <a:r>
              <a:rPr lang="en-US">
                <a:solidFill>
                  <a:srgbClr val="121212"/>
                </a:solidFill>
              </a:rPr>
              <a:t>In </a:t>
            </a:r>
            <a:r>
              <a:rPr lang="en-US" dirty="0">
                <a:solidFill>
                  <a:srgbClr val="121212"/>
                </a:solidFill>
              </a:rPr>
              <a:t>"Plan-And-Write: Towards Better Automatic Storytelling</a:t>
            </a:r>
            <a:r>
              <a:rPr lang="en-US">
                <a:solidFill>
                  <a:srgbClr val="121212"/>
                </a:solidFill>
              </a:rPr>
              <a:t>", </a:t>
            </a:r>
            <a:r>
              <a:rPr lang="en-US" dirty="0">
                <a:solidFill>
                  <a:srgbClr val="121212"/>
                </a:solidFill>
              </a:rPr>
              <a:t>authors </a:t>
            </a:r>
            <a:r>
              <a:rPr lang="en-US">
                <a:solidFill>
                  <a:srgbClr val="121212"/>
                </a:solidFill>
              </a:rPr>
              <a:t>introduce </a:t>
            </a:r>
            <a:r>
              <a:rPr lang="en-US" dirty="0">
                <a:solidFill>
                  <a:srgbClr val="121212"/>
                </a:solidFill>
              </a:rPr>
              <a:t>a "Plan-and-Write" structure for large language models, </a:t>
            </a:r>
            <a:r>
              <a:rPr lang="en-US">
                <a:solidFill>
                  <a:srgbClr val="121212"/>
                </a:solidFill>
              </a:rPr>
              <a:t>using user-generated prompts </a:t>
            </a:r>
            <a:r>
              <a:rPr lang="en-US" dirty="0">
                <a:solidFill>
                  <a:srgbClr val="121212"/>
                </a:solidFill>
              </a:rPr>
              <a:t>and </a:t>
            </a:r>
            <a:r>
              <a:rPr lang="en-US">
                <a:solidFill>
                  <a:srgbClr val="121212"/>
                </a:solidFill>
              </a:rPr>
              <a:t>storylines to guide </a:t>
            </a:r>
            <a:r>
              <a:rPr lang="en-US" dirty="0">
                <a:solidFill>
                  <a:srgbClr val="121212"/>
                </a:solidFill>
              </a:rPr>
              <a:t>story generation</a:t>
            </a:r>
            <a:r>
              <a:rPr lang="en-US">
                <a:solidFill>
                  <a:srgbClr val="121212"/>
                </a:solidFill>
              </a:rPr>
              <a:t> with dynamic </a:t>
            </a:r>
            <a:r>
              <a:rPr lang="en-US" dirty="0">
                <a:solidFill>
                  <a:srgbClr val="121212"/>
                </a:solidFill>
              </a:rPr>
              <a:t>or </a:t>
            </a:r>
            <a:r>
              <a:rPr lang="en-US">
                <a:solidFill>
                  <a:srgbClr val="121212"/>
                </a:solidFill>
              </a:rPr>
              <a:t>static plots</a:t>
            </a:r>
            <a:r>
              <a:rPr lang="en-US" dirty="0">
                <a:solidFill>
                  <a:srgbClr val="121212"/>
                </a:solidFill>
              </a:rPr>
              <a:t>.</a:t>
            </a:r>
            <a:r>
              <a:rPr lang="en-US">
                <a:solidFill>
                  <a:srgbClr val="121212"/>
                </a:solidFill>
              </a:rPr>
              <a:t> </a:t>
            </a:r>
            <a:endParaRPr lang="en-US" dirty="0">
              <a:solidFill>
                <a:srgbClr val="121212"/>
              </a:solidFill>
            </a:endParaRPr>
          </a:p>
          <a:p>
            <a:pPr marL="0" lvl="0" indent="0" algn="l" rtl="0">
              <a:lnSpc>
                <a:spcPct val="100000"/>
              </a:lnSpc>
              <a:spcBef>
                <a:spcPts val="0"/>
              </a:spcBef>
              <a:spcAft>
                <a:spcPts val="0"/>
              </a:spcAft>
              <a:buSzPts val="1100"/>
              <a:buNone/>
            </a:pPr>
            <a:endParaRPr lang="en-US">
              <a:solidFill>
                <a:srgbClr val="121212"/>
              </a:solidFill>
            </a:endParaRPr>
          </a:p>
          <a:p>
            <a:pPr marL="0" lvl="0" indent="0" algn="l" rtl="0">
              <a:lnSpc>
                <a:spcPct val="100000"/>
              </a:lnSpc>
              <a:spcBef>
                <a:spcPts val="0"/>
              </a:spcBef>
              <a:spcAft>
                <a:spcPts val="0"/>
              </a:spcAft>
              <a:buSzPts val="1100"/>
              <a:buNone/>
            </a:pPr>
            <a:r>
              <a:rPr lang="en-US">
                <a:solidFill>
                  <a:srgbClr val="121212"/>
                </a:solidFill>
              </a:rPr>
              <a:t>Fine-tuning </a:t>
            </a:r>
            <a:r>
              <a:rPr lang="en-US" dirty="0">
                <a:solidFill>
                  <a:srgbClr val="121212"/>
                </a:solidFill>
              </a:rPr>
              <a:t>is </a:t>
            </a:r>
            <a:r>
              <a:rPr lang="en-US">
                <a:solidFill>
                  <a:srgbClr val="121212"/>
                </a:solidFill>
              </a:rPr>
              <a:t>another technique used </a:t>
            </a:r>
            <a:r>
              <a:rPr lang="en-US" dirty="0">
                <a:solidFill>
                  <a:srgbClr val="121212"/>
                </a:solidFill>
              </a:rPr>
              <a:t>in </a:t>
            </a:r>
            <a:r>
              <a:rPr lang="en-US">
                <a:solidFill>
                  <a:srgbClr val="121212"/>
                </a:solidFill>
              </a:rPr>
              <a:t>story generation </a:t>
            </a:r>
            <a:r>
              <a:rPr lang="en-US" dirty="0">
                <a:solidFill>
                  <a:srgbClr val="121212"/>
                </a:solidFill>
              </a:rPr>
              <a:t>with large language models to </a:t>
            </a:r>
            <a:r>
              <a:rPr lang="en-US">
                <a:solidFill>
                  <a:srgbClr val="121212"/>
                </a:solidFill>
              </a:rPr>
              <a:t>refine </a:t>
            </a:r>
            <a:r>
              <a:rPr lang="en-US" dirty="0">
                <a:solidFill>
                  <a:srgbClr val="121212"/>
                </a:solidFill>
              </a:rPr>
              <a:t>the </a:t>
            </a:r>
            <a:r>
              <a:rPr lang="en-US">
                <a:solidFill>
                  <a:srgbClr val="121212"/>
                </a:solidFill>
              </a:rPr>
              <a:t>model's performance by adapting it to specific story prompts or user-generated inputs</a:t>
            </a:r>
            <a:r>
              <a:rPr lang="en-US" dirty="0">
                <a:solidFill>
                  <a:srgbClr val="121212"/>
                </a:solidFill>
              </a:rPr>
              <a:t>, </a:t>
            </a:r>
            <a:r>
              <a:rPr lang="en-US">
                <a:solidFill>
                  <a:srgbClr val="121212"/>
                </a:solidFill>
              </a:rPr>
              <a:t>enabling more tailored </a:t>
            </a:r>
            <a:r>
              <a:rPr lang="en-US" dirty="0">
                <a:solidFill>
                  <a:srgbClr val="121212"/>
                </a:solidFill>
              </a:rPr>
              <a:t>and </a:t>
            </a:r>
            <a:r>
              <a:rPr lang="en-US">
                <a:solidFill>
                  <a:srgbClr val="121212"/>
                </a:solidFill>
              </a:rPr>
              <a:t>controlled story generation</a:t>
            </a:r>
            <a:r>
              <a:rPr lang="en-US" dirty="0">
                <a:solidFill>
                  <a:srgbClr val="121212"/>
                </a:solidFill>
              </a:rPr>
              <a:t>.</a:t>
            </a:r>
          </a:p>
          <a:p>
            <a:pPr marL="0" lvl="0" indent="0" algn="l" rtl="0">
              <a:lnSpc>
                <a:spcPct val="100000"/>
              </a:lnSpc>
              <a:spcBef>
                <a:spcPts val="0"/>
              </a:spcBef>
              <a:spcAft>
                <a:spcPts val="0"/>
              </a:spcAft>
              <a:buSzPts val="1100"/>
              <a:buNone/>
            </a:pPr>
            <a:endParaRPr lang="en-US">
              <a:solidFill>
                <a:srgbClr val="121212"/>
              </a:solidFill>
            </a:endParaRPr>
          </a:p>
          <a:p>
            <a:pPr marL="0" lvl="0" indent="0" algn="l" rtl="0">
              <a:lnSpc>
                <a:spcPct val="100000"/>
              </a:lnSpc>
              <a:spcBef>
                <a:spcPts val="0"/>
              </a:spcBef>
              <a:spcAft>
                <a:spcPts val="0"/>
              </a:spcAft>
              <a:buSzPts val="1100"/>
              <a:buNone/>
            </a:pPr>
            <a:r>
              <a:rPr lang="en-US">
                <a:solidFill>
                  <a:srgbClr val="121212"/>
                </a:solidFill>
              </a:rPr>
              <a:t>The </a:t>
            </a:r>
            <a:r>
              <a:rPr lang="en-US" dirty="0">
                <a:solidFill>
                  <a:srgbClr val="121212"/>
                </a:solidFill>
              </a:rPr>
              <a:t>paper </a:t>
            </a:r>
            <a:r>
              <a:rPr lang="en-US">
                <a:solidFill>
                  <a:srgbClr val="121212"/>
                </a:solidFill>
              </a:rPr>
              <a:t>"</a:t>
            </a:r>
            <a:r>
              <a:rPr lang="en-US" dirty="0">
                <a:solidFill>
                  <a:srgbClr val="121212"/>
                </a:solidFill>
              </a:rPr>
              <a:t>Revisiting knowledge distillation: An inheritance and exploration framework</a:t>
            </a:r>
            <a:r>
              <a:rPr lang="en-US">
                <a:solidFill>
                  <a:srgbClr val="121212"/>
                </a:solidFill>
              </a:rPr>
              <a:t>" introduces </a:t>
            </a:r>
            <a:r>
              <a:rPr lang="en-US" dirty="0">
                <a:solidFill>
                  <a:srgbClr val="121212"/>
                </a:solidFill>
              </a:rPr>
              <a:t>a new framework for knowledge distillation, </a:t>
            </a:r>
            <a:r>
              <a:rPr lang="en-US">
                <a:solidFill>
                  <a:srgbClr val="121212"/>
                </a:solidFill>
              </a:rPr>
              <a:t>incorporating </a:t>
            </a:r>
            <a:r>
              <a:rPr lang="en-US" dirty="0">
                <a:solidFill>
                  <a:srgbClr val="121212"/>
                </a:solidFill>
              </a:rPr>
              <a:t>inheritance and exploration components </a:t>
            </a:r>
            <a:r>
              <a:rPr lang="en-US">
                <a:solidFill>
                  <a:srgbClr val="121212"/>
                </a:solidFill>
              </a:rPr>
              <a:t>to prevent </a:t>
            </a:r>
            <a:r>
              <a:rPr lang="en-US" dirty="0">
                <a:solidFill>
                  <a:srgbClr val="121212"/>
                </a:solidFill>
              </a:rPr>
              <a:t>the student </a:t>
            </a:r>
            <a:r>
              <a:rPr lang="en-US">
                <a:solidFill>
                  <a:srgbClr val="121212"/>
                </a:solidFill>
              </a:rPr>
              <a:t>model from learning incorrect </a:t>
            </a:r>
            <a:r>
              <a:rPr lang="en-US" dirty="0">
                <a:solidFill>
                  <a:srgbClr val="121212"/>
                </a:solidFill>
              </a:rPr>
              <a:t>information. </a:t>
            </a:r>
            <a:r>
              <a:rPr lang="en-US">
                <a:solidFill>
                  <a:srgbClr val="121212"/>
                </a:solidFill>
              </a:rPr>
              <a:t>"Sequence-level knowledge distillation" proposes </a:t>
            </a:r>
            <a:r>
              <a:rPr lang="en-US" dirty="0">
                <a:solidFill>
                  <a:srgbClr val="121212"/>
                </a:solidFill>
              </a:rPr>
              <a:t>a sequence-level approach</a:t>
            </a:r>
            <a:r>
              <a:rPr lang="en-US">
                <a:solidFill>
                  <a:srgbClr val="121212"/>
                </a:solidFill>
              </a:rPr>
              <a:t> with </a:t>
            </a:r>
            <a:r>
              <a:rPr lang="en-US" dirty="0">
                <a:solidFill>
                  <a:srgbClr val="121212"/>
                </a:solidFill>
              </a:rPr>
              <a:t>teacher forcing</a:t>
            </a:r>
            <a:r>
              <a:rPr lang="en-US">
                <a:solidFill>
                  <a:srgbClr val="121212"/>
                </a:solidFill>
              </a:rPr>
              <a:t> and </a:t>
            </a:r>
            <a:r>
              <a:rPr lang="en-US" dirty="0">
                <a:solidFill>
                  <a:srgbClr val="121212"/>
                </a:solidFill>
              </a:rPr>
              <a:t>soft targets </a:t>
            </a:r>
            <a:r>
              <a:rPr lang="en-US">
                <a:solidFill>
                  <a:srgbClr val="121212"/>
                </a:solidFill>
              </a:rPr>
              <a:t>for effective </a:t>
            </a:r>
            <a:r>
              <a:rPr lang="en-US" dirty="0">
                <a:solidFill>
                  <a:srgbClr val="121212"/>
                </a:solidFill>
              </a:rPr>
              <a:t>knowledge</a:t>
            </a:r>
            <a:r>
              <a:rPr lang="en-US">
                <a:solidFill>
                  <a:srgbClr val="121212"/>
                </a:solidFill>
              </a:rPr>
              <a:t> transfer</a:t>
            </a:r>
            <a:r>
              <a:rPr lang="en-US" dirty="0">
                <a:solidFill>
                  <a:srgbClr val="121212"/>
                </a:solidFill>
              </a:rPr>
              <a:t>. </a:t>
            </a:r>
            <a:r>
              <a:rPr lang="en-US">
                <a:solidFill>
                  <a:srgbClr val="121212"/>
                </a:solidFill>
              </a:rPr>
              <a:t>"</a:t>
            </a:r>
            <a:r>
              <a:rPr lang="en-US" err="1">
                <a:solidFill>
                  <a:srgbClr val="121212"/>
                </a:solidFill>
              </a:rPr>
              <a:t>DistilBERT</a:t>
            </a:r>
            <a:r>
              <a:rPr lang="en-US" dirty="0">
                <a:solidFill>
                  <a:srgbClr val="121212"/>
                </a:solidFill>
              </a:rPr>
              <a:t>, a distilled version of </a:t>
            </a:r>
            <a:r>
              <a:rPr lang="en-US">
                <a:solidFill>
                  <a:srgbClr val="121212"/>
                </a:solidFill>
              </a:rPr>
              <a:t>BERT</a:t>
            </a:r>
            <a:r>
              <a:rPr lang="en-US" dirty="0">
                <a:solidFill>
                  <a:srgbClr val="121212"/>
                </a:solidFill>
              </a:rPr>
              <a:t>: smaller, faster, cheaper and lighter</a:t>
            </a:r>
            <a:r>
              <a:rPr lang="en-US">
                <a:solidFill>
                  <a:srgbClr val="121212"/>
                </a:solidFill>
              </a:rPr>
              <a:t>" presents </a:t>
            </a:r>
            <a:r>
              <a:rPr lang="en-US" dirty="0">
                <a:solidFill>
                  <a:srgbClr val="121212"/>
                </a:solidFill>
              </a:rPr>
              <a:t>a more efficient version of BERT</a:t>
            </a:r>
            <a:r>
              <a:rPr lang="en-US">
                <a:solidFill>
                  <a:srgbClr val="121212"/>
                </a:solidFill>
              </a:rPr>
              <a:t> achieved through distillation</a:t>
            </a:r>
            <a:r>
              <a:rPr lang="en-US" dirty="0">
                <a:solidFill>
                  <a:srgbClr val="121212"/>
                </a:solidFill>
              </a:rPr>
              <a:t>, </a:t>
            </a:r>
            <a:r>
              <a:rPr lang="en-US">
                <a:solidFill>
                  <a:srgbClr val="121212"/>
                </a:solidFill>
              </a:rPr>
              <a:t>retaining </a:t>
            </a:r>
            <a:r>
              <a:rPr lang="en-US" dirty="0">
                <a:solidFill>
                  <a:srgbClr val="121212"/>
                </a:solidFill>
              </a:rPr>
              <a:t>most capabilities </a:t>
            </a:r>
            <a:r>
              <a:rPr lang="en-US">
                <a:solidFill>
                  <a:srgbClr val="121212"/>
                </a:solidFill>
              </a:rPr>
              <a:t>with reduced </a:t>
            </a:r>
            <a:r>
              <a:rPr lang="en-US" dirty="0">
                <a:solidFill>
                  <a:srgbClr val="121212"/>
                </a:solidFill>
              </a:rPr>
              <a:t>size and faster inference time.</a:t>
            </a:r>
            <a:endParaRPr lang="en-US">
              <a:solidFill>
                <a:srgbClr val="121212"/>
              </a:solidFill>
            </a:endParaRPr>
          </a:p>
          <a:p>
            <a:pPr marL="0" lvl="0" indent="0" algn="l" rtl="0">
              <a:lnSpc>
                <a:spcPct val="100000"/>
              </a:lnSpc>
              <a:spcBef>
                <a:spcPts val="0"/>
              </a:spcBef>
              <a:spcAft>
                <a:spcPts val="0"/>
              </a:spcAft>
              <a:buSzPts val="1100"/>
              <a:buNone/>
            </a:pPr>
            <a:endParaRPr lang="en-US" dirty="0">
              <a:solidFill>
                <a:srgbClr val="121212"/>
              </a:solidFill>
            </a:endParaRPr>
          </a:p>
        </p:txBody>
      </p:sp>
      <p:sp>
        <p:nvSpPr>
          <p:cNvPr id="598" name="Google Shape;598;g1759f48274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759f482741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g1759f482741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zh-CN" dirty="0">
                <a:solidFill>
                  <a:srgbClr val="121212"/>
                </a:solidFill>
              </a:rPr>
              <a:t>Presenter:</a:t>
            </a:r>
            <a:endParaRPr dirty="0">
              <a:solidFill>
                <a:srgbClr val="121212"/>
              </a:solidFill>
            </a:endParaRPr>
          </a:p>
          <a:p>
            <a:pPr marL="0" lvl="0" indent="0" algn="l" rtl="0">
              <a:lnSpc>
                <a:spcPct val="100000"/>
              </a:lnSpc>
              <a:spcBef>
                <a:spcPts val="0"/>
              </a:spcBef>
              <a:spcAft>
                <a:spcPts val="0"/>
              </a:spcAft>
              <a:buSzPts val="1100"/>
              <a:buNone/>
            </a:pPr>
            <a:r>
              <a:rPr lang="zh-CN" dirty="0">
                <a:solidFill>
                  <a:srgbClr val="121212"/>
                </a:solidFill>
              </a:rPr>
              <a:t>Yuetian</a:t>
            </a:r>
            <a:endParaRPr lang="en-US" altLang="zh-CN" dirty="0">
              <a:solidFill>
                <a:srgbClr val="121212"/>
              </a:solidFill>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And for our framework. The first thing that needs to be made clear is that unlike previous approaches like </a:t>
            </a:r>
            <a:r>
              <a:rPr lang="en-US" altLang="zh-CN" sz="1800" b="0" i="0" u="none" strike="noStrike" dirty="0" err="1">
                <a:solidFill>
                  <a:srgbClr val="000000"/>
                </a:solidFill>
                <a:effectLst/>
                <a:latin typeface="Times New Roman" panose="02020603050405020304" pitchFamily="18" charset="0"/>
              </a:rPr>
              <a:t>Rytr</a:t>
            </a:r>
            <a:r>
              <a:rPr lang="en-US" altLang="zh-CN" sz="1800" b="0" i="0" u="none" strike="noStrike" dirty="0">
                <a:solidFill>
                  <a:srgbClr val="000000"/>
                </a:solidFill>
                <a:effectLst/>
                <a:latin typeface="Times New Roman" panose="02020603050405020304" pitchFamily="18" charset="0"/>
              </a:rPr>
              <a:t> or Jasper, that to implement an interactive story generation by modifying the storyline itself, we intend to introduce more control to this process that we can make use of both priori knowledge of language models and user’s creativity that brings immersion and manual control to the plots. By giving the language model the prompt that includes key information, which we will discuss in detail later, in the next stage of the story. This allows the story to be logical while still accepting the evaluation from the users.</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 </a:t>
            </a:r>
            <a:endParaRPr lang="en-US" altLang="zh-CN" b="0" dirty="0">
              <a:effectLst/>
            </a:endParaRPr>
          </a:p>
          <a:p>
            <a:pPr rtl="0">
              <a:spcBef>
                <a:spcPts val="0"/>
              </a:spcBef>
              <a:spcAft>
                <a:spcPts val="0"/>
              </a:spcAft>
            </a:pPr>
            <a:r>
              <a:rPr lang="en-US" altLang="zh-CN" sz="1800" b="0" i="0" u="none" strike="noStrike" dirty="0">
                <a:solidFill>
                  <a:srgbClr val="000000"/>
                </a:solidFill>
                <a:effectLst/>
                <a:latin typeface="Times New Roman" panose="02020603050405020304" pitchFamily="18" charset="0"/>
              </a:rPr>
              <a:t>As for the controlled image generation implementation, we produced a pipeline based on prompt learning to generate images in real time based on the content provided in the above process to further enhance the flexibility of story generation as well as to further couple the text-to-image process into our framework. In the next slides, we will elaborate further on the challenging part of the implementation of these two points.</a:t>
            </a:r>
            <a:endParaRPr lang="en-US" altLang="zh-CN" b="0" dirty="0">
              <a:effectLst/>
            </a:endParaRPr>
          </a:p>
          <a:p>
            <a:br>
              <a:rPr lang="en-US" altLang="zh-CN" dirty="0"/>
            </a:br>
            <a:endParaRPr dirty="0">
              <a:solidFill>
                <a:srgbClr val="121212"/>
              </a:solidFill>
            </a:endParaRPr>
          </a:p>
        </p:txBody>
      </p:sp>
      <p:sp>
        <p:nvSpPr>
          <p:cNvPr id="607" name="Google Shape;607;g1759f482741_0_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7169221be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17169221be0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But before we enter the next stage, we want to re-emphasize that we want to design a framework that invites the user to control the story generation. Therefore, the above model can only provide a suggestion based on statistically-consistent cognitive habits, and its output is fully modifiable by the user before being imported to the next step. Afterwards, this information will be entered in the appropriate place in the prompt template and carried forward to the next step. In the last step, we run the text as well as the image generation as two pipelines in parallel. The image part will be used to provide users with references and generate keyword recommendations using YOLO or FAST RCNN that can import to the prompt template just as how keyword generator did in the next iteration, while the text part will also iteratively go back to the first step and serve as the context for further content generation. For the text, in order to make the model understand the content and value that each set of information brings, I think we need to start introducing our training strategy and the dataset used.</a:t>
            </a:r>
            <a:endParaRPr lang="en-US" altLang="zh-CN" b="0">
              <a:effectLst/>
            </a:endParaRPr>
          </a:p>
          <a:p>
            <a:br>
              <a:rPr lang="en-US" altLang="zh-CN"/>
            </a:br>
            <a:endParaRPr/>
          </a:p>
        </p:txBody>
      </p:sp>
      <p:sp>
        <p:nvSpPr>
          <p:cNvPr id="757" name="Google Shape;757;g17169221be0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7</a:t>
            </a:fld>
            <a:endParaRPr/>
          </a:p>
        </p:txBody>
      </p:sp>
    </p:spTree>
    <p:extLst>
      <p:ext uri="{BB962C8B-B14F-4D97-AF65-F5344CB8AC3E}">
        <p14:creationId xmlns:p14="http://schemas.microsoft.com/office/powerpoint/2010/main" val="1271573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7169221be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17169221be0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But before we enter the next stage, we want to re-emphasize that we want to design a framework that invites the user to control the story generation. Therefore, the above model can only provide a suggestion based on statistically-consistent cognitive habits, and its output is fully modifiable by the user before being imported to the next step. Afterwards, this information will be entered in the appropriate place in the prompt template and carried forward to the next step. In the last step, we run the text as well as the image generation as two pipelines in parallel. The image part will be used to provide users with references and generate keyword recommendations using YOLO or FAST RCNN that can import to the prompt template just as how keyword generator did in the next iteration, while the text part will also iteratively go back to the first step and serve as the context for further content generation. For the text, in order to make the model understand the content and value that each set of information brings, I think we need to start introducing our training strategy and the dataset used.</a:t>
            </a:r>
            <a:endParaRPr lang="en-US" altLang="zh-CN" b="0">
              <a:effectLst/>
            </a:endParaRPr>
          </a:p>
          <a:p>
            <a:br>
              <a:rPr lang="en-US" altLang="zh-CN"/>
            </a:br>
            <a:endParaRPr/>
          </a:p>
        </p:txBody>
      </p:sp>
      <p:sp>
        <p:nvSpPr>
          <p:cNvPr id="757" name="Google Shape;757;g17169221be0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721cde4fae_17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g1721cde4fae_17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g1721cde4fae_17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600A-C6B7-4133-9FEA-57FEE22A04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6679BBB-5D72-4FF3-9C54-7ED67B0217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9F713DC-0AB5-4C09-8357-4451DCB8ACB0}"/>
              </a:ext>
            </a:extLst>
          </p:cNvPr>
          <p:cNvSpPr>
            <a:spLocks noGrp="1"/>
          </p:cNvSpPr>
          <p:nvPr>
            <p:ph type="dt" sz="half" idx="10"/>
          </p:nvPr>
        </p:nvSpPr>
        <p:spPr/>
        <p:txBody>
          <a:bodyPr/>
          <a:lstStyle/>
          <a:p>
            <a:fld id="{0D4E42C7-8AA3-44D8-BDAD-78667DD02232}" type="datetime1">
              <a:rPr lang="zh-CN" altLang="en-US" smtClean="0"/>
              <a:t>2023/4/28</a:t>
            </a:fld>
            <a:endParaRPr lang="zh-CN" altLang="en-US"/>
          </a:p>
        </p:txBody>
      </p:sp>
      <p:sp>
        <p:nvSpPr>
          <p:cNvPr id="5" name="Footer Placeholder 4">
            <a:extLst>
              <a:ext uri="{FF2B5EF4-FFF2-40B4-BE49-F238E27FC236}">
                <a16:creationId xmlns:a16="http://schemas.microsoft.com/office/drawing/2014/main" id="{AF6D2EE1-DB6D-4E86-9F9D-7D0CE9E3038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96209EA-9492-42FC-9D02-655EE2C7C7CB}"/>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9581350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7313-3621-4D26-8C0A-57CA7998BFB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E37D74A-F408-4FC0-AA5D-E5B029799F7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F096D3F-53CC-444C-B501-298AB6F3A876}"/>
              </a:ext>
            </a:extLst>
          </p:cNvPr>
          <p:cNvSpPr>
            <a:spLocks noGrp="1"/>
          </p:cNvSpPr>
          <p:nvPr>
            <p:ph type="dt" sz="half" idx="10"/>
          </p:nvPr>
        </p:nvSpPr>
        <p:spPr/>
        <p:txBody>
          <a:bodyPr/>
          <a:lstStyle/>
          <a:p>
            <a:fld id="{573546EE-04E9-4814-9CD6-56C54741DE36}" type="datetime1">
              <a:rPr lang="zh-CN" altLang="en-US" smtClean="0"/>
              <a:t>2023/4/28</a:t>
            </a:fld>
            <a:endParaRPr lang="zh-CN" altLang="en-US"/>
          </a:p>
        </p:txBody>
      </p:sp>
      <p:sp>
        <p:nvSpPr>
          <p:cNvPr id="5" name="Footer Placeholder 4">
            <a:extLst>
              <a:ext uri="{FF2B5EF4-FFF2-40B4-BE49-F238E27FC236}">
                <a16:creationId xmlns:a16="http://schemas.microsoft.com/office/drawing/2014/main" id="{24871B1E-19EB-4A0B-8817-D21D639EE64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09762B6-1A99-4E3D-BBB2-BD95723D851D}"/>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93553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8B4077-B4C3-4815-8218-3168B79B51C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9454E24-9FA4-4641-ACEB-EE59EC02954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5D8B75A-0FDC-43DC-A0EE-B9E357C181C5}"/>
              </a:ext>
            </a:extLst>
          </p:cNvPr>
          <p:cNvSpPr>
            <a:spLocks noGrp="1"/>
          </p:cNvSpPr>
          <p:nvPr>
            <p:ph type="dt" sz="half" idx="10"/>
          </p:nvPr>
        </p:nvSpPr>
        <p:spPr/>
        <p:txBody>
          <a:bodyPr/>
          <a:lstStyle/>
          <a:p>
            <a:fld id="{C2DD226B-6E47-4017-B886-487CA4453EE7}" type="datetime1">
              <a:rPr lang="zh-CN" altLang="en-US" smtClean="0"/>
              <a:t>2023/4/28</a:t>
            </a:fld>
            <a:endParaRPr lang="zh-CN" altLang="en-US"/>
          </a:p>
        </p:txBody>
      </p:sp>
      <p:sp>
        <p:nvSpPr>
          <p:cNvPr id="5" name="Footer Placeholder 4">
            <a:extLst>
              <a:ext uri="{FF2B5EF4-FFF2-40B4-BE49-F238E27FC236}">
                <a16:creationId xmlns:a16="http://schemas.microsoft.com/office/drawing/2014/main" id="{59EAF42A-648D-4081-B7D0-654D12E3E14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C5E409-B388-4E07-8E1A-4C1A2A6FD53F}"/>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482945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42B1-AA4E-451C-8B56-33D692E57ED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5FD0561-2401-4E16-8450-7F6C4BA1148C}"/>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FDA72AF-589B-438F-9CF8-185D4BB2F79E}"/>
              </a:ext>
            </a:extLst>
          </p:cNvPr>
          <p:cNvSpPr>
            <a:spLocks noGrp="1"/>
          </p:cNvSpPr>
          <p:nvPr>
            <p:ph type="dt" sz="half" idx="10"/>
          </p:nvPr>
        </p:nvSpPr>
        <p:spPr/>
        <p:txBody>
          <a:bodyPr/>
          <a:lstStyle/>
          <a:p>
            <a:fld id="{0B65DAD3-B89B-4A42-9DE7-2645834DB3CF}" type="datetime1">
              <a:rPr lang="zh-CN" altLang="en-US" smtClean="0"/>
              <a:t>2023/4/28</a:t>
            </a:fld>
            <a:endParaRPr lang="zh-CN" altLang="en-US"/>
          </a:p>
        </p:txBody>
      </p:sp>
      <p:sp>
        <p:nvSpPr>
          <p:cNvPr id="5" name="Footer Placeholder 4">
            <a:extLst>
              <a:ext uri="{FF2B5EF4-FFF2-40B4-BE49-F238E27FC236}">
                <a16:creationId xmlns:a16="http://schemas.microsoft.com/office/drawing/2014/main" id="{5D50C393-44CD-4B5B-88FD-B538A70A2A0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82C7472-8505-4736-B5CE-634A9E83E249}"/>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40357351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AF77C-3D5F-478A-A0F9-E4246A79C07A}"/>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335D26C-F783-4190-B1D4-563896DC79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A1CDD845-FA40-4581-AEAB-59821E679D0C}"/>
              </a:ext>
            </a:extLst>
          </p:cNvPr>
          <p:cNvSpPr>
            <a:spLocks noGrp="1"/>
          </p:cNvSpPr>
          <p:nvPr>
            <p:ph type="dt" sz="half" idx="10"/>
          </p:nvPr>
        </p:nvSpPr>
        <p:spPr/>
        <p:txBody>
          <a:bodyPr/>
          <a:lstStyle/>
          <a:p>
            <a:fld id="{CF8B81E6-DE82-4037-A4A0-3A67DA28B129}" type="datetime1">
              <a:rPr lang="zh-CN" altLang="en-US" smtClean="0"/>
              <a:t>2023/4/28</a:t>
            </a:fld>
            <a:endParaRPr lang="zh-CN" altLang="en-US"/>
          </a:p>
        </p:txBody>
      </p:sp>
      <p:sp>
        <p:nvSpPr>
          <p:cNvPr id="5" name="Footer Placeholder 4">
            <a:extLst>
              <a:ext uri="{FF2B5EF4-FFF2-40B4-BE49-F238E27FC236}">
                <a16:creationId xmlns:a16="http://schemas.microsoft.com/office/drawing/2014/main" id="{8208DC74-0A4B-4E0A-85E4-75AA581CF11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8A49876-06AC-4F6E-A3E5-3CF74D950012}"/>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128739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DCCF-97EC-4698-8825-2FEED7B420C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FC125EB-EEBE-4A47-8668-9A7430FEA0A5}"/>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2B1D6436-97F1-4BC4-85BC-1C2605BCF5F8}"/>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3ECD1BA-22D4-433F-8A28-6B4EAC27CFC0}"/>
              </a:ext>
            </a:extLst>
          </p:cNvPr>
          <p:cNvSpPr>
            <a:spLocks noGrp="1"/>
          </p:cNvSpPr>
          <p:nvPr>
            <p:ph type="dt" sz="half" idx="10"/>
          </p:nvPr>
        </p:nvSpPr>
        <p:spPr/>
        <p:txBody>
          <a:bodyPr/>
          <a:lstStyle/>
          <a:p>
            <a:fld id="{2A2B1CBE-B234-4C85-9A75-3B2305F172C1}" type="datetime1">
              <a:rPr lang="zh-CN" altLang="en-US" smtClean="0"/>
              <a:t>2023/4/28</a:t>
            </a:fld>
            <a:endParaRPr lang="zh-CN" altLang="en-US"/>
          </a:p>
        </p:txBody>
      </p:sp>
      <p:sp>
        <p:nvSpPr>
          <p:cNvPr id="6" name="Footer Placeholder 5">
            <a:extLst>
              <a:ext uri="{FF2B5EF4-FFF2-40B4-BE49-F238E27FC236}">
                <a16:creationId xmlns:a16="http://schemas.microsoft.com/office/drawing/2014/main" id="{6A5C4A69-B17A-4AFC-883E-2E83C2E317F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7AE1F0F-E55E-497C-A842-76C54282CA1F}"/>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15742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B87-B671-4414-8B61-D66E99A2B0D2}"/>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B84B0B5-C659-4DBD-A3A5-9910F866A4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116CABF3-FD54-4389-9A2E-0BC312EED16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3419D38B-37AE-45B9-BFBE-4B50BC2A3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15DD406-F08D-489E-8DC5-5772FDF7ED2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6A4F7FF-52C0-44F2-8942-BE979DFBA216}"/>
              </a:ext>
            </a:extLst>
          </p:cNvPr>
          <p:cNvSpPr>
            <a:spLocks noGrp="1"/>
          </p:cNvSpPr>
          <p:nvPr>
            <p:ph type="dt" sz="half" idx="10"/>
          </p:nvPr>
        </p:nvSpPr>
        <p:spPr/>
        <p:txBody>
          <a:bodyPr/>
          <a:lstStyle/>
          <a:p>
            <a:fld id="{FF479327-06A0-48C1-8429-0B07309BE93C}" type="datetime1">
              <a:rPr lang="zh-CN" altLang="en-US" smtClean="0"/>
              <a:t>2023/4/28</a:t>
            </a:fld>
            <a:endParaRPr lang="zh-CN" altLang="en-US"/>
          </a:p>
        </p:txBody>
      </p:sp>
      <p:sp>
        <p:nvSpPr>
          <p:cNvPr id="8" name="Footer Placeholder 7">
            <a:extLst>
              <a:ext uri="{FF2B5EF4-FFF2-40B4-BE49-F238E27FC236}">
                <a16:creationId xmlns:a16="http://schemas.microsoft.com/office/drawing/2014/main" id="{54B351F5-2D93-40B0-9E2D-0317FE5F1BBF}"/>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164CCE8E-2774-4EF5-AA40-6D7F5CA3094A}"/>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706975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3BE9B-047B-4BD8-9B0F-E040EA51789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A557441-730A-41A8-858B-1F4623FDC0E0}"/>
              </a:ext>
            </a:extLst>
          </p:cNvPr>
          <p:cNvSpPr>
            <a:spLocks noGrp="1"/>
          </p:cNvSpPr>
          <p:nvPr>
            <p:ph type="dt" sz="half" idx="10"/>
          </p:nvPr>
        </p:nvSpPr>
        <p:spPr/>
        <p:txBody>
          <a:bodyPr/>
          <a:lstStyle/>
          <a:p>
            <a:fld id="{03A9DF88-6165-4F42-AB19-61123967C356}" type="datetime1">
              <a:rPr lang="zh-CN" altLang="en-US" smtClean="0"/>
              <a:t>2023/4/28</a:t>
            </a:fld>
            <a:endParaRPr lang="zh-CN" altLang="en-US"/>
          </a:p>
        </p:txBody>
      </p:sp>
      <p:sp>
        <p:nvSpPr>
          <p:cNvPr id="4" name="Footer Placeholder 3">
            <a:extLst>
              <a:ext uri="{FF2B5EF4-FFF2-40B4-BE49-F238E27FC236}">
                <a16:creationId xmlns:a16="http://schemas.microsoft.com/office/drawing/2014/main" id="{F7FDB94A-F08A-4125-ABE4-23CF6288BFE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C1762C41-1520-46C0-9069-F9F666DBBF96}"/>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2835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AC49C8-8029-4765-A9E8-0A54533E2FE1}"/>
              </a:ext>
            </a:extLst>
          </p:cNvPr>
          <p:cNvSpPr>
            <a:spLocks noGrp="1"/>
          </p:cNvSpPr>
          <p:nvPr>
            <p:ph type="dt" sz="half" idx="10"/>
          </p:nvPr>
        </p:nvSpPr>
        <p:spPr/>
        <p:txBody>
          <a:bodyPr/>
          <a:lstStyle/>
          <a:p>
            <a:fld id="{D7881E8C-9E54-49EB-8E3F-C232A156E970}" type="datetime1">
              <a:rPr lang="zh-CN" altLang="en-US" smtClean="0"/>
              <a:t>2023/4/28</a:t>
            </a:fld>
            <a:endParaRPr lang="zh-CN" altLang="en-US"/>
          </a:p>
        </p:txBody>
      </p:sp>
      <p:sp>
        <p:nvSpPr>
          <p:cNvPr id="3" name="Footer Placeholder 2">
            <a:extLst>
              <a:ext uri="{FF2B5EF4-FFF2-40B4-BE49-F238E27FC236}">
                <a16:creationId xmlns:a16="http://schemas.microsoft.com/office/drawing/2014/main" id="{2A760A83-55E7-422C-BACB-EF38418A0515}"/>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2978937-1EAC-4EB1-A014-FFC341BF084E}"/>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440599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85562-B462-476B-B0D7-0296E7268E3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056B5EB-4408-491C-A14A-15181CE2F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0A1CF4B-73B4-4FFA-8513-94A19B4E0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59547A2B-83CC-4CC5-8825-23A05B8CED08}"/>
              </a:ext>
            </a:extLst>
          </p:cNvPr>
          <p:cNvSpPr>
            <a:spLocks noGrp="1"/>
          </p:cNvSpPr>
          <p:nvPr>
            <p:ph type="dt" sz="half" idx="10"/>
          </p:nvPr>
        </p:nvSpPr>
        <p:spPr/>
        <p:txBody>
          <a:bodyPr/>
          <a:lstStyle/>
          <a:p>
            <a:fld id="{5C0282EA-AF6A-4AAE-8A8E-3B86D2466A5E}" type="datetime1">
              <a:rPr lang="zh-CN" altLang="en-US" smtClean="0"/>
              <a:t>2023/4/28</a:t>
            </a:fld>
            <a:endParaRPr lang="zh-CN" altLang="en-US"/>
          </a:p>
        </p:txBody>
      </p:sp>
      <p:sp>
        <p:nvSpPr>
          <p:cNvPr id="6" name="Footer Placeholder 5">
            <a:extLst>
              <a:ext uri="{FF2B5EF4-FFF2-40B4-BE49-F238E27FC236}">
                <a16:creationId xmlns:a16="http://schemas.microsoft.com/office/drawing/2014/main" id="{C4441E98-5833-4D36-B093-C810B097E0E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CD9AC1B-934D-4A5D-9A55-38CDE78E6D8E}"/>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878349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952E6-2BC7-4C80-B81A-F4FA102B812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D7D7FDD-FCD2-48BA-B008-33498F744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6B93E63-162E-4782-AE63-F41E19225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E5D91A0-085F-4B5F-96DB-394D730EAA7F}"/>
              </a:ext>
            </a:extLst>
          </p:cNvPr>
          <p:cNvSpPr>
            <a:spLocks noGrp="1"/>
          </p:cNvSpPr>
          <p:nvPr>
            <p:ph type="dt" sz="half" idx="10"/>
          </p:nvPr>
        </p:nvSpPr>
        <p:spPr/>
        <p:txBody>
          <a:bodyPr/>
          <a:lstStyle/>
          <a:p>
            <a:fld id="{28733BC8-1130-4223-9CA0-DB80D19B3EB5}" type="datetime1">
              <a:rPr lang="zh-CN" altLang="en-US" smtClean="0"/>
              <a:t>2023/4/28</a:t>
            </a:fld>
            <a:endParaRPr lang="zh-CN" altLang="en-US"/>
          </a:p>
        </p:txBody>
      </p:sp>
      <p:sp>
        <p:nvSpPr>
          <p:cNvPr id="6" name="Footer Placeholder 5">
            <a:extLst>
              <a:ext uri="{FF2B5EF4-FFF2-40B4-BE49-F238E27FC236}">
                <a16:creationId xmlns:a16="http://schemas.microsoft.com/office/drawing/2014/main" id="{817B07F2-8629-4672-B177-E97994C258D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D196064-7FA7-468D-931D-47DEB25BEBE9}"/>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22898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49927B-B53C-4F65-A7E5-944051F940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118019D-C187-47C3-9C94-DA5C50C84A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60CA5ED-D4A2-4A49-8333-0217B56D4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903378-FD7A-454D-93D0-6D8301BA21C0}" type="datetime1">
              <a:rPr lang="zh-CN" altLang="en-US" smtClean="0"/>
              <a:t>2023/4/28</a:t>
            </a:fld>
            <a:endParaRPr lang="zh-CN" altLang="en-US"/>
          </a:p>
        </p:txBody>
      </p:sp>
      <p:sp>
        <p:nvSpPr>
          <p:cNvPr id="5" name="Footer Placeholder 4">
            <a:extLst>
              <a:ext uri="{FF2B5EF4-FFF2-40B4-BE49-F238E27FC236}">
                <a16:creationId xmlns:a16="http://schemas.microsoft.com/office/drawing/2014/main" id="{7019BA4B-E040-4825-AA7E-CDDFF9C11F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CF5B355-DC61-4044-B3A3-5AEF11C66C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34615013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3.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24.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jasper.a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rytr.m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3.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29.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24.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3.png"/><Relationship Id="rId7" Type="http://schemas.openxmlformats.org/officeDocument/2006/relationships/image" Target="../media/image41.png"/><Relationship Id="rId12"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3.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24.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3"/>
          <p:cNvSpPr/>
          <p:nvPr/>
        </p:nvSpPr>
        <p:spPr>
          <a:xfrm>
            <a:off x="0" y="0"/>
            <a:ext cx="4566285"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432" name="Google Shape;432;p73"/>
          <p:cNvSpPr/>
          <p:nvPr/>
        </p:nvSpPr>
        <p:spPr>
          <a:xfrm>
            <a:off x="4812164" y="3045867"/>
            <a:ext cx="1576936" cy="1743437"/>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33" name="Google Shape;433;p73"/>
          <p:cNvSpPr/>
          <p:nvPr/>
        </p:nvSpPr>
        <p:spPr>
          <a:xfrm>
            <a:off x="4812164" y="1959823"/>
            <a:ext cx="1576936" cy="970271"/>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34" name="Google Shape;434;p73"/>
          <p:cNvSpPr/>
          <p:nvPr/>
        </p:nvSpPr>
        <p:spPr>
          <a:xfrm>
            <a:off x="5461696" y="2018187"/>
            <a:ext cx="853517" cy="852960"/>
          </a:xfrm>
          <a:prstGeom prst="pie">
            <a:avLst>
              <a:gd name="adj1" fmla="val 14826588"/>
              <a:gd name="adj2" fmla="val 17514787"/>
            </a:avLst>
          </a:prstGeom>
          <a:solidFill>
            <a:srgbClr val="FF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35" name="Google Shape;435;p73"/>
          <p:cNvSpPr/>
          <p:nvPr/>
        </p:nvSpPr>
        <p:spPr>
          <a:xfrm rot="2703418">
            <a:off x="5461856" y="2018151"/>
            <a:ext cx="853337" cy="852771"/>
          </a:xfrm>
          <a:prstGeom prst="pie">
            <a:avLst>
              <a:gd name="adj1" fmla="val 14826588"/>
              <a:gd name="adj2" fmla="val 17514787"/>
            </a:avLst>
          </a:prstGeom>
          <a:solidFill>
            <a:srgbClr val="54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36" name="Google Shape;436;p73"/>
          <p:cNvSpPr/>
          <p:nvPr/>
        </p:nvSpPr>
        <p:spPr>
          <a:xfrm rot="5400000">
            <a:off x="5459666" y="2018188"/>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37" name="Google Shape;437;p73"/>
          <p:cNvSpPr/>
          <p:nvPr/>
        </p:nvSpPr>
        <p:spPr>
          <a:xfrm rot="8124928">
            <a:off x="5461695" y="2018767"/>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38" name="Google Shape;438;p73"/>
          <p:cNvSpPr/>
          <p:nvPr/>
        </p:nvSpPr>
        <p:spPr>
          <a:xfrm rot="-10771281">
            <a:off x="5461695" y="2018767"/>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39" name="Google Shape;439;p73"/>
          <p:cNvSpPr/>
          <p:nvPr/>
        </p:nvSpPr>
        <p:spPr>
          <a:xfrm rot="-8075072">
            <a:off x="5459664" y="2018768"/>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40" name="Google Shape;440;p73"/>
          <p:cNvSpPr/>
          <p:nvPr/>
        </p:nvSpPr>
        <p:spPr>
          <a:xfrm rot="-5400000">
            <a:off x="5461703" y="2018204"/>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41" name="Google Shape;441;p73"/>
          <p:cNvSpPr/>
          <p:nvPr/>
        </p:nvSpPr>
        <p:spPr>
          <a:xfrm rot="-2703791">
            <a:off x="5463219" y="2018187"/>
            <a:ext cx="853517" cy="852960"/>
          </a:xfrm>
          <a:prstGeom prst="pie">
            <a:avLst>
              <a:gd name="adj1" fmla="val 14826588"/>
              <a:gd name="adj2" fmla="val 17514787"/>
            </a:avLst>
          </a:prstGeom>
          <a:solidFill>
            <a:srgbClr val="FFA8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42" name="Google Shape;442;p73"/>
          <p:cNvSpPr txBox="1"/>
          <p:nvPr/>
        </p:nvSpPr>
        <p:spPr>
          <a:xfrm>
            <a:off x="5758665" y="2049433"/>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443" name="Google Shape;443;p73"/>
          <p:cNvSpPr txBox="1"/>
          <p:nvPr/>
        </p:nvSpPr>
        <p:spPr>
          <a:xfrm>
            <a:off x="5972132" y="2144333"/>
            <a:ext cx="37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444" name="Google Shape;444;p73"/>
          <p:cNvSpPr txBox="1"/>
          <p:nvPr/>
        </p:nvSpPr>
        <p:spPr>
          <a:xfrm>
            <a:off x="6047996" y="2362500"/>
            <a:ext cx="37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445" name="Google Shape;445;p73"/>
          <p:cNvSpPr txBox="1"/>
          <p:nvPr/>
        </p:nvSpPr>
        <p:spPr>
          <a:xfrm>
            <a:off x="5925535" y="2564733"/>
            <a:ext cx="470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446" name="Google Shape;446;p73"/>
          <p:cNvSpPr txBox="1"/>
          <p:nvPr/>
        </p:nvSpPr>
        <p:spPr>
          <a:xfrm>
            <a:off x="5700931" y="2652268"/>
            <a:ext cx="460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447" name="Google Shape;447;p73"/>
          <p:cNvSpPr txBox="1"/>
          <p:nvPr/>
        </p:nvSpPr>
        <p:spPr>
          <a:xfrm>
            <a:off x="5486699" y="2563301"/>
            <a:ext cx="438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448" name="Google Shape;448;p73"/>
          <p:cNvSpPr txBox="1"/>
          <p:nvPr/>
        </p:nvSpPr>
        <p:spPr>
          <a:xfrm>
            <a:off x="5433400" y="2357840"/>
            <a:ext cx="337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449" name="Google Shape;449;p73"/>
          <p:cNvSpPr txBox="1"/>
          <p:nvPr/>
        </p:nvSpPr>
        <p:spPr>
          <a:xfrm>
            <a:off x="5459949" y="2172767"/>
            <a:ext cx="5520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450" name="Google Shape;450;p73"/>
          <p:cNvCxnSpPr>
            <a:stCxn id="433" idx="2"/>
            <a:endCxn id="432" idx="0"/>
          </p:cNvCxnSpPr>
          <p:nvPr/>
        </p:nvCxnSpPr>
        <p:spPr>
          <a:xfrm>
            <a:off x="5600632" y="2930093"/>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451" name="Google Shape;451;p73"/>
          <p:cNvSpPr/>
          <p:nvPr/>
        </p:nvSpPr>
        <p:spPr>
          <a:xfrm>
            <a:off x="6550236" y="3045867"/>
            <a:ext cx="1576936" cy="1743437"/>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52" name="Google Shape;452;p73"/>
          <p:cNvSpPr/>
          <p:nvPr/>
        </p:nvSpPr>
        <p:spPr>
          <a:xfrm>
            <a:off x="6550236" y="1959823"/>
            <a:ext cx="1576936" cy="970271"/>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53" name="Google Shape;453;p73"/>
          <p:cNvSpPr/>
          <p:nvPr/>
        </p:nvSpPr>
        <p:spPr>
          <a:xfrm>
            <a:off x="7199768" y="2018187"/>
            <a:ext cx="853517" cy="852960"/>
          </a:xfrm>
          <a:prstGeom prst="pie">
            <a:avLst>
              <a:gd name="adj1" fmla="val 14826588"/>
              <a:gd name="adj2" fmla="val 17514787"/>
            </a:avLst>
          </a:prstGeom>
          <a:solidFill>
            <a:srgbClr val="FF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4" name="Google Shape;454;p73"/>
          <p:cNvSpPr/>
          <p:nvPr/>
        </p:nvSpPr>
        <p:spPr>
          <a:xfrm rot="2703791">
            <a:off x="7199768" y="2018187"/>
            <a:ext cx="853517" cy="852960"/>
          </a:xfrm>
          <a:prstGeom prst="pie">
            <a:avLst>
              <a:gd name="adj1" fmla="val 14826588"/>
              <a:gd name="adj2" fmla="val 17514787"/>
            </a:avLst>
          </a:prstGeom>
          <a:solidFill>
            <a:srgbClr val="54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5" name="Google Shape;455;p73"/>
          <p:cNvSpPr/>
          <p:nvPr/>
        </p:nvSpPr>
        <p:spPr>
          <a:xfrm rot="5400000">
            <a:off x="7197738" y="2018188"/>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6" name="Google Shape;456;p73"/>
          <p:cNvSpPr/>
          <p:nvPr/>
        </p:nvSpPr>
        <p:spPr>
          <a:xfrm rot="8124928">
            <a:off x="7199767" y="2018767"/>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7" name="Google Shape;457;p73"/>
          <p:cNvSpPr/>
          <p:nvPr/>
        </p:nvSpPr>
        <p:spPr>
          <a:xfrm rot="-10771281">
            <a:off x="7199767" y="2018767"/>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8" name="Google Shape;458;p73"/>
          <p:cNvSpPr/>
          <p:nvPr/>
        </p:nvSpPr>
        <p:spPr>
          <a:xfrm rot="-8075072">
            <a:off x="7197736" y="2018768"/>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59" name="Google Shape;459;p73"/>
          <p:cNvSpPr/>
          <p:nvPr/>
        </p:nvSpPr>
        <p:spPr>
          <a:xfrm rot="-5400000">
            <a:off x="7199775" y="2018204"/>
            <a:ext cx="853517" cy="85296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60" name="Google Shape;460;p73"/>
          <p:cNvSpPr/>
          <p:nvPr/>
        </p:nvSpPr>
        <p:spPr>
          <a:xfrm rot="-2703791">
            <a:off x="7201290" y="2018187"/>
            <a:ext cx="853517" cy="852960"/>
          </a:xfrm>
          <a:prstGeom prst="pie">
            <a:avLst>
              <a:gd name="adj1" fmla="val 14826588"/>
              <a:gd name="adj2" fmla="val 17514787"/>
            </a:avLst>
          </a:prstGeom>
          <a:solidFill>
            <a:srgbClr val="FFA8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61" name="Google Shape;461;p73"/>
          <p:cNvSpPr txBox="1"/>
          <p:nvPr/>
        </p:nvSpPr>
        <p:spPr>
          <a:xfrm>
            <a:off x="7493864" y="2049433"/>
            <a:ext cx="326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462" name="Google Shape;462;p73"/>
          <p:cNvSpPr txBox="1"/>
          <p:nvPr/>
        </p:nvSpPr>
        <p:spPr>
          <a:xfrm>
            <a:off x="7705568" y="2144333"/>
            <a:ext cx="37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463" name="Google Shape;463;p73"/>
          <p:cNvSpPr txBox="1"/>
          <p:nvPr/>
        </p:nvSpPr>
        <p:spPr>
          <a:xfrm>
            <a:off x="7780800" y="2362500"/>
            <a:ext cx="383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464" name="Google Shape;464;p73"/>
          <p:cNvSpPr txBox="1"/>
          <p:nvPr/>
        </p:nvSpPr>
        <p:spPr>
          <a:xfrm>
            <a:off x="7659333" y="2564734"/>
            <a:ext cx="438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465" name="Google Shape;465;p73"/>
          <p:cNvSpPr txBox="1"/>
          <p:nvPr/>
        </p:nvSpPr>
        <p:spPr>
          <a:xfrm>
            <a:off x="7436633" y="2652268"/>
            <a:ext cx="438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466" name="Google Shape;466;p73"/>
          <p:cNvSpPr txBox="1"/>
          <p:nvPr/>
        </p:nvSpPr>
        <p:spPr>
          <a:xfrm>
            <a:off x="7224201" y="2563301"/>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467" name="Google Shape;467;p73"/>
          <p:cNvSpPr txBox="1"/>
          <p:nvPr/>
        </p:nvSpPr>
        <p:spPr>
          <a:xfrm>
            <a:off x="7171334" y="2357844"/>
            <a:ext cx="334743"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468" name="Google Shape;468;p73"/>
          <p:cNvSpPr txBox="1"/>
          <p:nvPr/>
        </p:nvSpPr>
        <p:spPr>
          <a:xfrm>
            <a:off x="7191684" y="2184101"/>
            <a:ext cx="5268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469" name="Google Shape;469;p73"/>
          <p:cNvCxnSpPr>
            <a:stCxn id="452" idx="2"/>
            <a:endCxn id="451" idx="0"/>
          </p:cNvCxnSpPr>
          <p:nvPr/>
        </p:nvCxnSpPr>
        <p:spPr>
          <a:xfrm>
            <a:off x="7338704" y="2930093"/>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470" name="Google Shape;470;p73"/>
          <p:cNvSpPr/>
          <p:nvPr/>
        </p:nvSpPr>
        <p:spPr>
          <a:xfrm>
            <a:off x="4802868" y="886095"/>
            <a:ext cx="3324304" cy="830091"/>
          </a:xfrm>
          <a:prstGeom prst="rect">
            <a:avLst/>
          </a:prstGeom>
          <a:solidFill>
            <a:srgbClr val="FFFFCC"/>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71" name="Google Shape;471;p73"/>
          <p:cNvSpPr/>
          <p:nvPr/>
        </p:nvSpPr>
        <p:spPr>
          <a:xfrm>
            <a:off x="8597296" y="1302429"/>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72" name="Google Shape;472;p73"/>
          <p:cNvSpPr/>
          <p:nvPr/>
        </p:nvSpPr>
        <p:spPr>
          <a:xfrm>
            <a:off x="8597296" y="216385"/>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73" name="Google Shape;473;p73"/>
          <p:cNvSpPr/>
          <p:nvPr/>
        </p:nvSpPr>
        <p:spPr>
          <a:xfrm>
            <a:off x="9246828" y="274751"/>
            <a:ext cx="853600" cy="852800"/>
          </a:xfrm>
          <a:prstGeom prst="pie">
            <a:avLst>
              <a:gd name="adj1" fmla="val 14826588"/>
              <a:gd name="adj2" fmla="val 17514787"/>
            </a:avLst>
          </a:prstGeom>
          <a:solidFill>
            <a:srgbClr val="FF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4" name="Google Shape;474;p73"/>
          <p:cNvSpPr/>
          <p:nvPr/>
        </p:nvSpPr>
        <p:spPr>
          <a:xfrm rot="2703418">
            <a:off x="9246988" y="274713"/>
            <a:ext cx="853337" cy="852771"/>
          </a:xfrm>
          <a:prstGeom prst="pie">
            <a:avLst>
              <a:gd name="adj1" fmla="val 14826588"/>
              <a:gd name="adj2" fmla="val 17514787"/>
            </a:avLst>
          </a:prstGeom>
          <a:solidFill>
            <a:srgbClr val="54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5" name="Google Shape;475;p73"/>
          <p:cNvSpPr/>
          <p:nvPr/>
        </p:nvSpPr>
        <p:spPr>
          <a:xfrm rot="5400000">
            <a:off x="9244836" y="274872"/>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6" name="Google Shape;476;p73"/>
          <p:cNvSpPr/>
          <p:nvPr/>
        </p:nvSpPr>
        <p:spPr>
          <a:xfrm rot="8125059">
            <a:off x="9246682" y="275251"/>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7" name="Google Shape;477;p73"/>
          <p:cNvSpPr/>
          <p:nvPr/>
        </p:nvSpPr>
        <p:spPr>
          <a:xfrm rot="-10771004">
            <a:off x="9246751" y="275425"/>
            <a:ext cx="853631" cy="85283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8" name="Google Shape;478;p73"/>
          <p:cNvSpPr/>
          <p:nvPr/>
        </p:nvSpPr>
        <p:spPr>
          <a:xfrm rot="-8074941">
            <a:off x="9244757" y="275190"/>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79" name="Google Shape;479;p73"/>
          <p:cNvSpPr/>
          <p:nvPr/>
        </p:nvSpPr>
        <p:spPr>
          <a:xfrm rot="-5400000">
            <a:off x="9246713" y="274805"/>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80" name="Google Shape;480;p73"/>
          <p:cNvSpPr/>
          <p:nvPr/>
        </p:nvSpPr>
        <p:spPr>
          <a:xfrm rot="-2703418">
            <a:off x="9248310" y="274907"/>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81" name="Google Shape;481;p73"/>
          <p:cNvSpPr txBox="1"/>
          <p:nvPr/>
        </p:nvSpPr>
        <p:spPr>
          <a:xfrm>
            <a:off x="9540932" y="306000"/>
            <a:ext cx="298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482" name="Google Shape;482;p73"/>
          <p:cNvSpPr txBox="1"/>
          <p:nvPr/>
        </p:nvSpPr>
        <p:spPr>
          <a:xfrm>
            <a:off x="9752636" y="400901"/>
            <a:ext cx="337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483" name="Google Shape;483;p73"/>
          <p:cNvSpPr txBox="1"/>
          <p:nvPr/>
        </p:nvSpPr>
        <p:spPr>
          <a:xfrm>
            <a:off x="9827868" y="619068"/>
            <a:ext cx="314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484" name="Google Shape;484;p73"/>
          <p:cNvSpPr txBox="1"/>
          <p:nvPr/>
        </p:nvSpPr>
        <p:spPr>
          <a:xfrm>
            <a:off x="9706401" y="821301"/>
            <a:ext cx="432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485" name="Google Shape;485;p73"/>
          <p:cNvSpPr txBox="1"/>
          <p:nvPr/>
        </p:nvSpPr>
        <p:spPr>
          <a:xfrm>
            <a:off x="9483700" y="908834"/>
            <a:ext cx="403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486" name="Google Shape;486;p73"/>
          <p:cNvSpPr txBox="1"/>
          <p:nvPr/>
        </p:nvSpPr>
        <p:spPr>
          <a:xfrm>
            <a:off x="9271269" y="819868"/>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487" name="Google Shape;487;p73"/>
          <p:cNvSpPr txBox="1"/>
          <p:nvPr/>
        </p:nvSpPr>
        <p:spPr>
          <a:xfrm>
            <a:off x="9218393" y="614408"/>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488" name="Google Shape;488;p73"/>
          <p:cNvSpPr txBox="1"/>
          <p:nvPr/>
        </p:nvSpPr>
        <p:spPr>
          <a:xfrm>
            <a:off x="9218392" y="431153"/>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489" name="Google Shape;489;p73"/>
          <p:cNvCxnSpPr>
            <a:stCxn id="472" idx="2"/>
            <a:endCxn id="471" idx="0"/>
          </p:cNvCxnSpPr>
          <p:nvPr/>
        </p:nvCxnSpPr>
        <p:spPr>
          <a:xfrm>
            <a:off x="9385696" y="1186785"/>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490" name="Google Shape;490;p73"/>
          <p:cNvSpPr/>
          <p:nvPr/>
        </p:nvSpPr>
        <p:spPr>
          <a:xfrm>
            <a:off x="8610359" y="4835564"/>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91" name="Google Shape;491;p73"/>
          <p:cNvSpPr/>
          <p:nvPr/>
        </p:nvSpPr>
        <p:spPr>
          <a:xfrm>
            <a:off x="8610359" y="3749520"/>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92" name="Google Shape;492;p73"/>
          <p:cNvSpPr/>
          <p:nvPr/>
        </p:nvSpPr>
        <p:spPr>
          <a:xfrm>
            <a:off x="9259891" y="3807885"/>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3" name="Google Shape;493;p73"/>
          <p:cNvSpPr/>
          <p:nvPr/>
        </p:nvSpPr>
        <p:spPr>
          <a:xfrm rot="2703418">
            <a:off x="9260050" y="3807849"/>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4" name="Google Shape;494;p73"/>
          <p:cNvSpPr/>
          <p:nvPr/>
        </p:nvSpPr>
        <p:spPr>
          <a:xfrm rot="5400000">
            <a:off x="9257899" y="3808008"/>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5" name="Google Shape;495;p73"/>
          <p:cNvSpPr/>
          <p:nvPr/>
        </p:nvSpPr>
        <p:spPr>
          <a:xfrm rot="8125059">
            <a:off x="9259745" y="3808386"/>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6" name="Google Shape;496;p73"/>
          <p:cNvSpPr/>
          <p:nvPr/>
        </p:nvSpPr>
        <p:spPr>
          <a:xfrm rot="-10771004">
            <a:off x="9259814" y="3808561"/>
            <a:ext cx="853631" cy="852831"/>
          </a:xfrm>
          <a:prstGeom prst="pie">
            <a:avLst>
              <a:gd name="adj1" fmla="val 14826588"/>
              <a:gd name="adj2" fmla="val 17514787"/>
            </a:avLst>
          </a:prstGeom>
          <a:solidFill>
            <a:srgbClr val="5151F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7" name="Google Shape;497;p73"/>
          <p:cNvSpPr/>
          <p:nvPr/>
        </p:nvSpPr>
        <p:spPr>
          <a:xfrm rot="-8074941">
            <a:off x="9257820" y="3808326"/>
            <a:ext cx="853641" cy="853076"/>
          </a:xfrm>
          <a:prstGeom prst="pie">
            <a:avLst>
              <a:gd name="adj1" fmla="val 14826588"/>
              <a:gd name="adj2" fmla="val 17514787"/>
            </a:avLst>
          </a:prstGeom>
          <a:solidFill>
            <a:srgbClr val="FF54F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8" name="Google Shape;498;p73"/>
          <p:cNvSpPr/>
          <p:nvPr/>
        </p:nvSpPr>
        <p:spPr>
          <a:xfrm rot="-5400000">
            <a:off x="9259777" y="3807941"/>
            <a:ext cx="853600" cy="852800"/>
          </a:xfrm>
          <a:prstGeom prst="pie">
            <a:avLst>
              <a:gd name="adj1" fmla="val 14826588"/>
              <a:gd name="adj2" fmla="val 17514787"/>
            </a:avLst>
          </a:prstGeom>
          <a:solidFill>
            <a:srgbClr val="FF000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499" name="Google Shape;499;p73"/>
          <p:cNvSpPr/>
          <p:nvPr/>
        </p:nvSpPr>
        <p:spPr>
          <a:xfrm rot="-2703418">
            <a:off x="9261374" y="3808041"/>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00" name="Google Shape;500;p73"/>
          <p:cNvSpPr txBox="1"/>
          <p:nvPr/>
        </p:nvSpPr>
        <p:spPr>
          <a:xfrm>
            <a:off x="9553999" y="3839133"/>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501" name="Google Shape;501;p73"/>
          <p:cNvSpPr txBox="1"/>
          <p:nvPr/>
        </p:nvSpPr>
        <p:spPr>
          <a:xfrm>
            <a:off x="9765664" y="3934033"/>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502" name="Google Shape;502;p73"/>
          <p:cNvSpPr txBox="1"/>
          <p:nvPr/>
        </p:nvSpPr>
        <p:spPr>
          <a:xfrm>
            <a:off x="9840936" y="4152200"/>
            <a:ext cx="337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503" name="Google Shape;503;p73"/>
          <p:cNvSpPr txBox="1"/>
          <p:nvPr/>
        </p:nvSpPr>
        <p:spPr>
          <a:xfrm>
            <a:off x="9719468" y="4354434"/>
            <a:ext cx="448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504" name="Google Shape;504;p73"/>
          <p:cNvSpPr txBox="1"/>
          <p:nvPr/>
        </p:nvSpPr>
        <p:spPr>
          <a:xfrm>
            <a:off x="9496768" y="4441967"/>
            <a:ext cx="483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505" name="Google Shape;505;p73"/>
          <p:cNvSpPr txBox="1"/>
          <p:nvPr/>
        </p:nvSpPr>
        <p:spPr>
          <a:xfrm>
            <a:off x="9284297" y="4353001"/>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506" name="Google Shape;506;p73"/>
          <p:cNvSpPr txBox="1"/>
          <p:nvPr/>
        </p:nvSpPr>
        <p:spPr>
          <a:xfrm>
            <a:off x="9231456" y="4147542"/>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507" name="Google Shape;507;p73"/>
          <p:cNvSpPr txBox="1"/>
          <p:nvPr/>
        </p:nvSpPr>
        <p:spPr>
          <a:xfrm>
            <a:off x="9250088" y="3971921"/>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508" name="Google Shape;508;p73"/>
          <p:cNvCxnSpPr>
            <a:stCxn id="491" idx="2"/>
            <a:endCxn id="490" idx="0"/>
          </p:cNvCxnSpPr>
          <p:nvPr/>
        </p:nvCxnSpPr>
        <p:spPr>
          <a:xfrm>
            <a:off x="9398759" y="4719920"/>
            <a:ext cx="0" cy="115600"/>
          </a:xfrm>
          <a:prstGeom prst="straightConnector1">
            <a:avLst/>
          </a:prstGeom>
          <a:noFill/>
          <a:ln w="19050" cap="flat" cmpd="sng">
            <a:solidFill>
              <a:schemeClr val="dk1"/>
            </a:solidFill>
            <a:prstDash val="solid"/>
            <a:miter lim="800000"/>
            <a:headEnd type="none" w="sm" len="sm"/>
            <a:tailEnd type="stealth" w="med" len="med"/>
          </a:ln>
        </p:spPr>
      </p:cxnSp>
      <p:cxnSp>
        <p:nvCxnSpPr>
          <p:cNvPr id="509" name="Google Shape;509;p73"/>
          <p:cNvCxnSpPr/>
          <p:nvPr/>
        </p:nvCxnSpPr>
        <p:spPr>
          <a:xfrm>
            <a:off x="4802868" y="1213563"/>
            <a:ext cx="3324304" cy="0"/>
          </a:xfrm>
          <a:prstGeom prst="straightConnector1">
            <a:avLst/>
          </a:prstGeom>
          <a:noFill/>
          <a:ln w="9525" cap="flat" cmpd="sng">
            <a:solidFill>
              <a:schemeClr val="dk1"/>
            </a:solidFill>
            <a:prstDash val="solid"/>
            <a:miter lim="800000"/>
            <a:headEnd type="none" w="sm" len="sm"/>
            <a:tailEnd type="none" w="sm" len="sm"/>
          </a:ln>
        </p:spPr>
      </p:cxnSp>
      <p:sp>
        <p:nvSpPr>
          <p:cNvPr id="510" name="Google Shape;510;p73"/>
          <p:cNvSpPr txBox="1"/>
          <p:nvPr/>
        </p:nvSpPr>
        <p:spPr>
          <a:xfrm>
            <a:off x="4835415" y="884767"/>
            <a:ext cx="27560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US" altLang="zh-CN" sz="1467" b="1">
                <a:solidFill>
                  <a:schemeClr val="dk1"/>
                </a:solidFill>
                <a:latin typeface="Times New Roman"/>
                <a:ea typeface="Times New Roman"/>
                <a:cs typeface="Times New Roman"/>
                <a:sym typeface="Times New Roman"/>
              </a:rPr>
              <a:t>Background</a:t>
            </a:r>
            <a:endParaRPr sz="1467" b="1">
              <a:solidFill>
                <a:schemeClr val="dk1"/>
              </a:solidFill>
              <a:latin typeface="Times New Roman"/>
              <a:ea typeface="Times New Roman"/>
              <a:cs typeface="Times New Roman"/>
              <a:sym typeface="Times New Roman"/>
            </a:endParaRPr>
          </a:p>
        </p:txBody>
      </p:sp>
      <p:sp>
        <p:nvSpPr>
          <p:cNvPr id="511" name="Google Shape;511;p73"/>
          <p:cNvSpPr txBox="1"/>
          <p:nvPr/>
        </p:nvSpPr>
        <p:spPr>
          <a:xfrm>
            <a:off x="4825913" y="1298204"/>
            <a:ext cx="3291727"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US" altLang="zh-CN" sz="1467">
                <a:solidFill>
                  <a:schemeClr val="dk1"/>
                </a:solidFill>
                <a:latin typeface="IBM Plex Mono"/>
                <a:ea typeface="IBM Plex Mono"/>
                <a:cs typeface="IBM Plex Mono"/>
                <a:sym typeface="IBM Plex Mono"/>
              </a:rPr>
              <a:t>Ethan turned the oven on.</a:t>
            </a:r>
            <a:endParaRPr sz="2400"/>
          </a:p>
        </p:txBody>
      </p:sp>
      <p:sp>
        <p:nvSpPr>
          <p:cNvPr id="512" name="Google Shape;512;p73"/>
          <p:cNvSpPr/>
          <p:nvPr/>
        </p:nvSpPr>
        <p:spPr>
          <a:xfrm>
            <a:off x="4809623" y="5034761"/>
            <a:ext cx="3324304" cy="376931"/>
          </a:xfrm>
          <a:prstGeom prst="rect">
            <a:avLst/>
          </a:prstGeom>
          <a:solidFill>
            <a:srgbClr val="FFFFCC"/>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513" name="Google Shape;513;p73"/>
          <p:cNvSpPr txBox="1"/>
          <p:nvPr/>
        </p:nvSpPr>
        <p:spPr>
          <a:xfrm>
            <a:off x="4835425" y="5068267"/>
            <a:ext cx="3168400" cy="318060"/>
          </a:xfrm>
          <a:prstGeom prst="rect">
            <a:avLst/>
          </a:prstGeom>
          <a:noFill/>
          <a:ln>
            <a:noFill/>
          </a:ln>
        </p:spPr>
        <p:txBody>
          <a:bodyPr spcFirstLastPara="1" wrap="square" lIns="91433" tIns="45700" rIns="91433" bIns="45700" anchor="t" anchorCtr="0">
            <a:spAutoFit/>
          </a:bodyPr>
          <a:lstStyle/>
          <a:p>
            <a:pPr>
              <a:buClr>
                <a:srgbClr val="000000"/>
              </a:buClr>
              <a:buSzPts val="1100"/>
            </a:pPr>
            <a:r>
              <a:rPr lang="en-US" altLang="zh-CN" sz="1467" b="1">
                <a:solidFill>
                  <a:schemeClr val="dk1"/>
                </a:solidFill>
                <a:latin typeface="Times New Roman"/>
                <a:ea typeface="Times New Roman"/>
                <a:cs typeface="Times New Roman"/>
                <a:sym typeface="Times New Roman"/>
              </a:rPr>
              <a:t>User-involved creation</a:t>
            </a:r>
            <a:endParaRPr sz="1467">
              <a:solidFill>
                <a:srgbClr val="000000"/>
              </a:solidFill>
              <a:latin typeface="Arial"/>
              <a:ea typeface="Arial"/>
              <a:cs typeface="Arial"/>
              <a:sym typeface="Arial"/>
            </a:endParaRPr>
          </a:p>
        </p:txBody>
      </p:sp>
      <p:sp>
        <p:nvSpPr>
          <p:cNvPr id="514" name="Google Shape;514;p73"/>
          <p:cNvSpPr/>
          <p:nvPr/>
        </p:nvSpPr>
        <p:spPr>
          <a:xfrm>
            <a:off x="10342545" y="1302429"/>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515" name="Google Shape;515;p73"/>
          <p:cNvSpPr/>
          <p:nvPr/>
        </p:nvSpPr>
        <p:spPr>
          <a:xfrm>
            <a:off x="10342545" y="216385"/>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516" name="Google Shape;516;p73"/>
          <p:cNvSpPr/>
          <p:nvPr/>
        </p:nvSpPr>
        <p:spPr>
          <a:xfrm>
            <a:off x="10992077" y="274751"/>
            <a:ext cx="853600" cy="852800"/>
          </a:xfrm>
          <a:prstGeom prst="pie">
            <a:avLst>
              <a:gd name="adj1" fmla="val 14826588"/>
              <a:gd name="adj2" fmla="val 17514787"/>
            </a:avLst>
          </a:prstGeom>
          <a:solidFill>
            <a:srgbClr val="FF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17" name="Google Shape;517;p73"/>
          <p:cNvSpPr/>
          <p:nvPr/>
        </p:nvSpPr>
        <p:spPr>
          <a:xfrm rot="2703418">
            <a:off x="10992237" y="274713"/>
            <a:ext cx="853337" cy="852771"/>
          </a:xfrm>
          <a:prstGeom prst="pie">
            <a:avLst>
              <a:gd name="adj1" fmla="val 14826588"/>
              <a:gd name="adj2" fmla="val 17514787"/>
            </a:avLst>
          </a:prstGeom>
          <a:solidFill>
            <a:srgbClr val="54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18" name="Google Shape;518;p73"/>
          <p:cNvSpPr/>
          <p:nvPr/>
        </p:nvSpPr>
        <p:spPr>
          <a:xfrm rot="5400000">
            <a:off x="10990085" y="274872"/>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19" name="Google Shape;519;p73"/>
          <p:cNvSpPr/>
          <p:nvPr/>
        </p:nvSpPr>
        <p:spPr>
          <a:xfrm rot="8125059">
            <a:off x="10991932" y="275251"/>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20" name="Google Shape;520;p73"/>
          <p:cNvSpPr/>
          <p:nvPr/>
        </p:nvSpPr>
        <p:spPr>
          <a:xfrm rot="-10771004">
            <a:off x="10992001" y="275425"/>
            <a:ext cx="853631" cy="85283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21" name="Google Shape;521;p73"/>
          <p:cNvSpPr/>
          <p:nvPr/>
        </p:nvSpPr>
        <p:spPr>
          <a:xfrm rot="-8074941">
            <a:off x="10990006" y="275190"/>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22" name="Google Shape;522;p73"/>
          <p:cNvSpPr/>
          <p:nvPr/>
        </p:nvSpPr>
        <p:spPr>
          <a:xfrm rot="-5400000">
            <a:off x="10991963" y="274805"/>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23" name="Google Shape;523;p73"/>
          <p:cNvSpPr/>
          <p:nvPr/>
        </p:nvSpPr>
        <p:spPr>
          <a:xfrm rot="-2703418">
            <a:off x="10993560" y="274907"/>
            <a:ext cx="853337" cy="852771"/>
          </a:xfrm>
          <a:prstGeom prst="pie">
            <a:avLst>
              <a:gd name="adj1" fmla="val 14826588"/>
              <a:gd name="adj2" fmla="val 17514787"/>
            </a:avLst>
          </a:prstGeom>
          <a:solidFill>
            <a:srgbClr val="FFA8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24" name="Google Shape;524;p73"/>
          <p:cNvSpPr txBox="1"/>
          <p:nvPr/>
        </p:nvSpPr>
        <p:spPr>
          <a:xfrm>
            <a:off x="11286201" y="306000"/>
            <a:ext cx="298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525" name="Google Shape;525;p73"/>
          <p:cNvSpPr txBox="1"/>
          <p:nvPr/>
        </p:nvSpPr>
        <p:spPr>
          <a:xfrm>
            <a:off x="11497867" y="400900"/>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526" name="Google Shape;526;p73"/>
          <p:cNvSpPr txBox="1"/>
          <p:nvPr/>
        </p:nvSpPr>
        <p:spPr>
          <a:xfrm>
            <a:off x="11573099" y="619067"/>
            <a:ext cx="326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527" name="Google Shape;527;p73"/>
          <p:cNvSpPr txBox="1"/>
          <p:nvPr/>
        </p:nvSpPr>
        <p:spPr>
          <a:xfrm>
            <a:off x="11451632" y="821301"/>
            <a:ext cx="432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528" name="Google Shape;528;p73"/>
          <p:cNvSpPr txBox="1"/>
          <p:nvPr/>
        </p:nvSpPr>
        <p:spPr>
          <a:xfrm>
            <a:off x="11228932" y="908834"/>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529" name="Google Shape;529;p73"/>
          <p:cNvSpPr txBox="1"/>
          <p:nvPr/>
        </p:nvSpPr>
        <p:spPr>
          <a:xfrm>
            <a:off x="11016500" y="819868"/>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530" name="Google Shape;530;p73"/>
          <p:cNvSpPr txBox="1"/>
          <p:nvPr/>
        </p:nvSpPr>
        <p:spPr>
          <a:xfrm>
            <a:off x="10963643" y="614408"/>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531" name="Google Shape;531;p73"/>
          <p:cNvSpPr txBox="1"/>
          <p:nvPr/>
        </p:nvSpPr>
        <p:spPr>
          <a:xfrm>
            <a:off x="10947908" y="431153"/>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532" name="Google Shape;532;p73"/>
          <p:cNvCxnSpPr>
            <a:stCxn id="515" idx="2"/>
            <a:endCxn id="514" idx="0"/>
          </p:cNvCxnSpPr>
          <p:nvPr/>
        </p:nvCxnSpPr>
        <p:spPr>
          <a:xfrm>
            <a:off x="11130945" y="1186785"/>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533" name="Google Shape;533;p73"/>
          <p:cNvSpPr/>
          <p:nvPr/>
        </p:nvSpPr>
        <p:spPr>
          <a:xfrm>
            <a:off x="10342545" y="4835564"/>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534" name="Google Shape;534;p73"/>
          <p:cNvSpPr/>
          <p:nvPr/>
        </p:nvSpPr>
        <p:spPr>
          <a:xfrm>
            <a:off x="10342545" y="3749520"/>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535" name="Google Shape;535;p73"/>
          <p:cNvSpPr/>
          <p:nvPr/>
        </p:nvSpPr>
        <p:spPr>
          <a:xfrm>
            <a:off x="10992077" y="3807885"/>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36" name="Google Shape;536;p73"/>
          <p:cNvSpPr/>
          <p:nvPr/>
        </p:nvSpPr>
        <p:spPr>
          <a:xfrm rot="2703418">
            <a:off x="10992237" y="3807849"/>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37" name="Google Shape;537;p73"/>
          <p:cNvSpPr/>
          <p:nvPr/>
        </p:nvSpPr>
        <p:spPr>
          <a:xfrm rot="5400000">
            <a:off x="10990085" y="3808008"/>
            <a:ext cx="853600" cy="852800"/>
          </a:xfrm>
          <a:prstGeom prst="pie">
            <a:avLst>
              <a:gd name="adj1" fmla="val 14826588"/>
              <a:gd name="adj2" fmla="val 17514787"/>
            </a:avLst>
          </a:prstGeom>
          <a:solidFill>
            <a:srgbClr val="00960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38" name="Google Shape;538;p73"/>
          <p:cNvSpPr/>
          <p:nvPr/>
        </p:nvSpPr>
        <p:spPr>
          <a:xfrm rot="8125059">
            <a:off x="10991932" y="3808386"/>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39" name="Google Shape;539;p73"/>
          <p:cNvSpPr/>
          <p:nvPr/>
        </p:nvSpPr>
        <p:spPr>
          <a:xfrm rot="-10771004">
            <a:off x="10992001" y="3808561"/>
            <a:ext cx="853631" cy="852831"/>
          </a:xfrm>
          <a:prstGeom prst="pie">
            <a:avLst>
              <a:gd name="adj1" fmla="val 14826588"/>
              <a:gd name="adj2" fmla="val 17514787"/>
            </a:avLst>
          </a:prstGeom>
          <a:solidFill>
            <a:srgbClr val="5151F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40" name="Google Shape;540;p73"/>
          <p:cNvSpPr/>
          <p:nvPr/>
        </p:nvSpPr>
        <p:spPr>
          <a:xfrm rot="-8074941">
            <a:off x="10990006" y="3808326"/>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41" name="Google Shape;541;p73"/>
          <p:cNvSpPr/>
          <p:nvPr/>
        </p:nvSpPr>
        <p:spPr>
          <a:xfrm rot="-5400000">
            <a:off x="10991963" y="3807941"/>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42" name="Google Shape;542;p73"/>
          <p:cNvSpPr/>
          <p:nvPr/>
        </p:nvSpPr>
        <p:spPr>
          <a:xfrm rot="-2703418">
            <a:off x="10993560" y="3808041"/>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543" name="Google Shape;543;p73"/>
          <p:cNvSpPr txBox="1"/>
          <p:nvPr/>
        </p:nvSpPr>
        <p:spPr>
          <a:xfrm>
            <a:off x="11286203" y="3839133"/>
            <a:ext cx="326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544" name="Google Shape;544;p73"/>
          <p:cNvSpPr txBox="1"/>
          <p:nvPr/>
        </p:nvSpPr>
        <p:spPr>
          <a:xfrm>
            <a:off x="11497867" y="3934033"/>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545" name="Google Shape;545;p73"/>
          <p:cNvSpPr txBox="1"/>
          <p:nvPr/>
        </p:nvSpPr>
        <p:spPr>
          <a:xfrm>
            <a:off x="11573099" y="4152200"/>
            <a:ext cx="337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546" name="Google Shape;546;p73"/>
          <p:cNvSpPr txBox="1"/>
          <p:nvPr/>
        </p:nvSpPr>
        <p:spPr>
          <a:xfrm>
            <a:off x="11451632" y="4354434"/>
            <a:ext cx="438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547" name="Google Shape;547;p73"/>
          <p:cNvSpPr txBox="1"/>
          <p:nvPr/>
        </p:nvSpPr>
        <p:spPr>
          <a:xfrm>
            <a:off x="11228932" y="4441968"/>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548" name="Google Shape;548;p73"/>
          <p:cNvSpPr txBox="1"/>
          <p:nvPr/>
        </p:nvSpPr>
        <p:spPr>
          <a:xfrm>
            <a:off x="11016500" y="4353001"/>
            <a:ext cx="403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549" name="Google Shape;549;p73"/>
          <p:cNvSpPr txBox="1"/>
          <p:nvPr/>
        </p:nvSpPr>
        <p:spPr>
          <a:xfrm>
            <a:off x="10963643" y="4147542"/>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550" name="Google Shape;550;p73"/>
          <p:cNvSpPr txBox="1"/>
          <p:nvPr/>
        </p:nvSpPr>
        <p:spPr>
          <a:xfrm>
            <a:off x="10974508" y="3971921"/>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551" name="Google Shape;551;p73"/>
          <p:cNvCxnSpPr>
            <a:stCxn id="534" idx="2"/>
            <a:endCxn id="533" idx="0"/>
          </p:cNvCxnSpPr>
          <p:nvPr/>
        </p:nvCxnSpPr>
        <p:spPr>
          <a:xfrm>
            <a:off x="11130945" y="4719920"/>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552" name="Google Shape;552;p73"/>
          <p:cNvSpPr txBox="1"/>
          <p:nvPr/>
        </p:nvSpPr>
        <p:spPr>
          <a:xfrm>
            <a:off x="6601337" y="2353602"/>
            <a:ext cx="792292"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553" name="Google Shape;553;p73"/>
          <p:cNvSpPr txBox="1"/>
          <p:nvPr/>
        </p:nvSpPr>
        <p:spPr>
          <a:xfrm>
            <a:off x="4823733" y="2353602"/>
            <a:ext cx="792292"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554" name="Google Shape;554;p73"/>
          <p:cNvSpPr txBox="1"/>
          <p:nvPr/>
        </p:nvSpPr>
        <p:spPr>
          <a:xfrm>
            <a:off x="8630211" y="584366"/>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555" name="Google Shape;555;p73"/>
          <p:cNvSpPr txBox="1"/>
          <p:nvPr/>
        </p:nvSpPr>
        <p:spPr>
          <a:xfrm>
            <a:off x="10385911" y="568530"/>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556" name="Google Shape;556;p73"/>
          <p:cNvSpPr txBox="1"/>
          <p:nvPr/>
        </p:nvSpPr>
        <p:spPr>
          <a:xfrm>
            <a:off x="8670987" y="4127869"/>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557" name="Google Shape;557;p73"/>
          <p:cNvSpPr txBox="1"/>
          <p:nvPr/>
        </p:nvSpPr>
        <p:spPr>
          <a:xfrm>
            <a:off x="10385911" y="4147542"/>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cxnSp>
        <p:nvCxnSpPr>
          <p:cNvPr id="558" name="Google Shape;558;p73"/>
          <p:cNvCxnSpPr>
            <a:stCxn id="433" idx="3"/>
            <a:endCxn id="452" idx="1"/>
          </p:cNvCxnSpPr>
          <p:nvPr/>
        </p:nvCxnSpPr>
        <p:spPr>
          <a:xfrm>
            <a:off x="6389100" y="2444959"/>
            <a:ext cx="161200" cy="0"/>
          </a:xfrm>
          <a:prstGeom prst="straightConnector1">
            <a:avLst/>
          </a:prstGeom>
          <a:noFill/>
          <a:ln w="19050" cap="flat" cmpd="sng">
            <a:solidFill>
              <a:schemeClr val="dk1"/>
            </a:solidFill>
            <a:prstDash val="solid"/>
            <a:miter lim="800000"/>
            <a:headEnd type="none" w="sm" len="sm"/>
            <a:tailEnd type="stealth" w="med" len="med"/>
          </a:ln>
        </p:spPr>
      </p:cxnSp>
      <p:cxnSp>
        <p:nvCxnSpPr>
          <p:cNvPr id="559" name="Google Shape;559;p73"/>
          <p:cNvCxnSpPr>
            <a:stCxn id="432" idx="3"/>
            <a:endCxn id="451" idx="1"/>
          </p:cNvCxnSpPr>
          <p:nvPr/>
        </p:nvCxnSpPr>
        <p:spPr>
          <a:xfrm>
            <a:off x="6389100" y="3917585"/>
            <a:ext cx="161200" cy="0"/>
          </a:xfrm>
          <a:prstGeom prst="straightConnector1">
            <a:avLst/>
          </a:prstGeom>
          <a:noFill/>
          <a:ln w="19050" cap="flat" cmpd="sng">
            <a:solidFill>
              <a:schemeClr val="dk1"/>
            </a:solidFill>
            <a:prstDash val="solid"/>
            <a:miter lim="800000"/>
            <a:headEnd type="none" w="sm" len="sm"/>
            <a:tailEnd type="stealth" w="med" len="med"/>
          </a:ln>
        </p:spPr>
      </p:cxnSp>
      <p:cxnSp>
        <p:nvCxnSpPr>
          <p:cNvPr id="560" name="Google Shape;560;p73"/>
          <p:cNvCxnSpPr>
            <a:stCxn id="452" idx="3"/>
            <a:endCxn id="472" idx="1"/>
          </p:cNvCxnSpPr>
          <p:nvPr/>
        </p:nvCxnSpPr>
        <p:spPr>
          <a:xfrm rot="10800000" flipH="1">
            <a:off x="8127172" y="701759"/>
            <a:ext cx="470000" cy="1743200"/>
          </a:xfrm>
          <a:prstGeom prst="bentConnector3">
            <a:avLst>
              <a:gd name="adj1" fmla="val 50000"/>
            </a:avLst>
          </a:prstGeom>
          <a:noFill/>
          <a:ln w="19050" cap="flat" cmpd="sng">
            <a:solidFill>
              <a:schemeClr val="dk1"/>
            </a:solidFill>
            <a:prstDash val="solid"/>
            <a:miter lim="800000"/>
            <a:headEnd type="none" w="sm" len="sm"/>
            <a:tailEnd type="stealth" w="med" len="med"/>
          </a:ln>
        </p:spPr>
      </p:cxnSp>
      <p:cxnSp>
        <p:nvCxnSpPr>
          <p:cNvPr id="561" name="Google Shape;561;p73"/>
          <p:cNvCxnSpPr>
            <a:stCxn id="512" idx="3"/>
            <a:endCxn id="491" idx="1"/>
          </p:cNvCxnSpPr>
          <p:nvPr/>
        </p:nvCxnSpPr>
        <p:spPr>
          <a:xfrm rot="10800000" flipH="1">
            <a:off x="8133927" y="4234827"/>
            <a:ext cx="476400" cy="988400"/>
          </a:xfrm>
          <a:prstGeom prst="bentConnector3">
            <a:avLst>
              <a:gd name="adj1" fmla="val 50003"/>
            </a:avLst>
          </a:prstGeom>
          <a:noFill/>
          <a:ln w="19050" cap="flat" cmpd="sng">
            <a:solidFill>
              <a:schemeClr val="dk1"/>
            </a:solidFill>
            <a:prstDash val="solid"/>
            <a:miter lim="800000"/>
            <a:headEnd type="none" w="sm" len="sm"/>
            <a:tailEnd type="stealth" w="med" len="med"/>
          </a:ln>
        </p:spPr>
      </p:cxnSp>
      <p:cxnSp>
        <p:nvCxnSpPr>
          <p:cNvPr id="562" name="Google Shape;562;p73"/>
          <p:cNvCxnSpPr>
            <a:stCxn id="451" idx="3"/>
            <a:endCxn id="471" idx="1"/>
          </p:cNvCxnSpPr>
          <p:nvPr/>
        </p:nvCxnSpPr>
        <p:spPr>
          <a:xfrm rot="10800000" flipH="1">
            <a:off x="8127172" y="2174385"/>
            <a:ext cx="470000" cy="1743200"/>
          </a:xfrm>
          <a:prstGeom prst="bentConnector3">
            <a:avLst>
              <a:gd name="adj1" fmla="val 50003"/>
            </a:avLst>
          </a:prstGeom>
          <a:noFill/>
          <a:ln w="19050" cap="flat" cmpd="sng">
            <a:solidFill>
              <a:schemeClr val="dk1"/>
            </a:solidFill>
            <a:prstDash val="solid"/>
            <a:miter lim="800000"/>
            <a:headEnd type="none" w="sm" len="sm"/>
            <a:tailEnd type="stealth" w="med" len="med"/>
          </a:ln>
        </p:spPr>
      </p:cxnSp>
      <p:cxnSp>
        <p:nvCxnSpPr>
          <p:cNvPr id="563" name="Google Shape;563;p73"/>
          <p:cNvCxnSpPr>
            <a:stCxn id="451" idx="3"/>
            <a:endCxn id="490" idx="1"/>
          </p:cNvCxnSpPr>
          <p:nvPr/>
        </p:nvCxnSpPr>
        <p:spPr>
          <a:xfrm>
            <a:off x="8127172" y="3917585"/>
            <a:ext cx="483200" cy="1789600"/>
          </a:xfrm>
          <a:prstGeom prst="bentConnector3">
            <a:avLst>
              <a:gd name="adj1" fmla="val 49988"/>
            </a:avLst>
          </a:prstGeom>
          <a:noFill/>
          <a:ln w="19050" cap="flat" cmpd="sng">
            <a:solidFill>
              <a:schemeClr val="dk1"/>
            </a:solidFill>
            <a:prstDash val="solid"/>
            <a:miter lim="800000"/>
            <a:headEnd type="none" w="sm" len="sm"/>
            <a:tailEnd type="stealth" w="med" len="med"/>
          </a:ln>
        </p:spPr>
      </p:cxnSp>
      <p:cxnSp>
        <p:nvCxnSpPr>
          <p:cNvPr id="564" name="Google Shape;564;p73"/>
          <p:cNvCxnSpPr>
            <a:stCxn id="472" idx="3"/>
            <a:endCxn id="515" idx="1"/>
          </p:cNvCxnSpPr>
          <p:nvPr/>
        </p:nvCxnSpPr>
        <p:spPr>
          <a:xfrm>
            <a:off x="10174096" y="701585"/>
            <a:ext cx="168400" cy="0"/>
          </a:xfrm>
          <a:prstGeom prst="straightConnector1">
            <a:avLst/>
          </a:prstGeom>
          <a:noFill/>
          <a:ln w="19050" cap="flat" cmpd="sng">
            <a:solidFill>
              <a:schemeClr val="dk1"/>
            </a:solidFill>
            <a:prstDash val="solid"/>
            <a:miter lim="800000"/>
            <a:headEnd type="none" w="sm" len="sm"/>
            <a:tailEnd type="stealth" w="med" len="med"/>
          </a:ln>
        </p:spPr>
      </p:cxnSp>
      <p:cxnSp>
        <p:nvCxnSpPr>
          <p:cNvPr id="565" name="Google Shape;565;p73"/>
          <p:cNvCxnSpPr>
            <a:stCxn id="491" idx="3"/>
            <a:endCxn id="534" idx="1"/>
          </p:cNvCxnSpPr>
          <p:nvPr/>
        </p:nvCxnSpPr>
        <p:spPr>
          <a:xfrm>
            <a:off x="10187159" y="4234720"/>
            <a:ext cx="155200" cy="0"/>
          </a:xfrm>
          <a:prstGeom prst="straightConnector1">
            <a:avLst/>
          </a:prstGeom>
          <a:noFill/>
          <a:ln w="19050" cap="flat" cmpd="sng">
            <a:solidFill>
              <a:schemeClr val="dk1"/>
            </a:solidFill>
            <a:prstDash val="solid"/>
            <a:miter lim="800000"/>
            <a:headEnd type="none" w="sm" len="sm"/>
            <a:tailEnd type="stealth" w="med" len="med"/>
          </a:ln>
        </p:spPr>
      </p:cxnSp>
      <p:cxnSp>
        <p:nvCxnSpPr>
          <p:cNvPr id="566" name="Google Shape;566;p73"/>
          <p:cNvCxnSpPr>
            <a:stCxn id="471" idx="3"/>
            <a:endCxn id="514" idx="1"/>
          </p:cNvCxnSpPr>
          <p:nvPr/>
        </p:nvCxnSpPr>
        <p:spPr>
          <a:xfrm>
            <a:off x="10174096" y="2174229"/>
            <a:ext cx="168400" cy="0"/>
          </a:xfrm>
          <a:prstGeom prst="straightConnector1">
            <a:avLst/>
          </a:prstGeom>
          <a:noFill/>
          <a:ln w="19050" cap="flat" cmpd="sng">
            <a:solidFill>
              <a:schemeClr val="dk1"/>
            </a:solidFill>
            <a:prstDash val="solid"/>
            <a:miter lim="800000"/>
            <a:headEnd type="none" w="sm" len="sm"/>
            <a:tailEnd type="stealth" w="med" len="med"/>
          </a:ln>
        </p:spPr>
      </p:cxnSp>
      <p:cxnSp>
        <p:nvCxnSpPr>
          <p:cNvPr id="567" name="Google Shape;567;p73"/>
          <p:cNvCxnSpPr>
            <a:stCxn id="490" idx="3"/>
            <a:endCxn id="533" idx="1"/>
          </p:cNvCxnSpPr>
          <p:nvPr/>
        </p:nvCxnSpPr>
        <p:spPr>
          <a:xfrm>
            <a:off x="10187159" y="5707364"/>
            <a:ext cx="155200" cy="0"/>
          </a:xfrm>
          <a:prstGeom prst="straightConnector1">
            <a:avLst/>
          </a:prstGeom>
          <a:noFill/>
          <a:ln w="19050" cap="flat" cmpd="sng">
            <a:solidFill>
              <a:schemeClr val="dk1"/>
            </a:solidFill>
            <a:prstDash val="solid"/>
            <a:miter lim="800000"/>
            <a:headEnd type="none" w="sm" len="sm"/>
            <a:tailEnd type="stealth" w="med" len="med"/>
          </a:ln>
        </p:spPr>
      </p:cxnSp>
      <p:sp>
        <p:nvSpPr>
          <p:cNvPr id="568" name="Google Shape;568;p73"/>
          <p:cNvSpPr txBox="1"/>
          <p:nvPr/>
        </p:nvSpPr>
        <p:spPr>
          <a:xfrm>
            <a:off x="4880271" y="4005825"/>
            <a:ext cx="1508829" cy="707654"/>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He put a potato in the oven.</a:t>
            </a:r>
            <a:endParaRPr sz="2400"/>
          </a:p>
        </p:txBody>
      </p:sp>
      <p:sp>
        <p:nvSpPr>
          <p:cNvPr id="569" name="Google Shape;569;p73"/>
          <p:cNvSpPr txBox="1"/>
          <p:nvPr/>
        </p:nvSpPr>
        <p:spPr>
          <a:xfrm>
            <a:off x="6652285" y="4013533"/>
            <a:ext cx="1378723" cy="707654"/>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It cooked for an</a:t>
            </a:r>
            <a:endParaRPr sz="2400"/>
          </a:p>
          <a:p>
            <a:pPr>
              <a:buClr>
                <a:srgbClr val="000000"/>
              </a:buClr>
              <a:buSzPts val="1000"/>
            </a:pPr>
            <a:r>
              <a:rPr lang="en-US" altLang="zh-CN" sz="1333">
                <a:solidFill>
                  <a:schemeClr val="lt1"/>
                </a:solidFill>
                <a:latin typeface="IBM Plex Mono"/>
                <a:ea typeface="IBM Plex Mono"/>
                <a:cs typeface="IBM Plex Mono"/>
                <a:sym typeface="IBM Plex Mono"/>
              </a:rPr>
              <a:t>hour.</a:t>
            </a:r>
            <a:endParaRPr sz="1333">
              <a:solidFill>
                <a:schemeClr val="lt1"/>
              </a:solidFill>
              <a:latin typeface="IBM Plex Mono"/>
              <a:ea typeface="IBM Plex Mono"/>
              <a:cs typeface="IBM Plex Mono"/>
              <a:sym typeface="IBM Plex Mono"/>
            </a:endParaRPr>
          </a:p>
        </p:txBody>
      </p:sp>
      <p:sp>
        <p:nvSpPr>
          <p:cNvPr id="570" name="Google Shape;570;p73"/>
          <p:cNvSpPr txBox="1"/>
          <p:nvPr/>
        </p:nvSpPr>
        <p:spPr>
          <a:xfrm>
            <a:off x="8694152" y="2320043"/>
            <a:ext cx="1378800" cy="502533"/>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He pulled it out.</a:t>
            </a:r>
            <a:endParaRPr sz="2400"/>
          </a:p>
        </p:txBody>
      </p:sp>
      <p:sp>
        <p:nvSpPr>
          <p:cNvPr id="571" name="Google Shape;571;p73"/>
          <p:cNvSpPr txBox="1"/>
          <p:nvPr/>
        </p:nvSpPr>
        <p:spPr>
          <a:xfrm>
            <a:off x="8673847" y="5792817"/>
            <a:ext cx="1378800" cy="707654"/>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Suddenly, he smelled it burning.</a:t>
            </a:r>
            <a:endParaRPr sz="2400"/>
          </a:p>
        </p:txBody>
      </p:sp>
      <p:sp>
        <p:nvSpPr>
          <p:cNvPr id="572" name="Google Shape;572;p73"/>
          <p:cNvSpPr txBox="1"/>
          <p:nvPr/>
        </p:nvSpPr>
        <p:spPr>
          <a:xfrm>
            <a:off x="10335217" y="2320043"/>
            <a:ext cx="1683600" cy="502533"/>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He ate it for dinner.</a:t>
            </a:r>
            <a:endParaRPr sz="1333">
              <a:solidFill>
                <a:schemeClr val="lt1"/>
              </a:solidFill>
              <a:latin typeface="IBM Plex Mono"/>
              <a:ea typeface="IBM Plex Mono"/>
              <a:cs typeface="IBM Plex Mono"/>
              <a:sym typeface="IBM Plex Mono"/>
            </a:endParaRPr>
          </a:p>
        </p:txBody>
      </p:sp>
      <p:sp>
        <p:nvSpPr>
          <p:cNvPr id="573" name="Google Shape;573;p73"/>
          <p:cNvSpPr txBox="1"/>
          <p:nvPr/>
        </p:nvSpPr>
        <p:spPr>
          <a:xfrm>
            <a:off x="10439589" y="5781687"/>
            <a:ext cx="1378800" cy="707654"/>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Afterwards, he ruined dinner.</a:t>
            </a:r>
            <a:endParaRPr sz="2400"/>
          </a:p>
        </p:txBody>
      </p:sp>
      <p:pic>
        <p:nvPicPr>
          <p:cNvPr id="578" name="Google Shape;578;p73"/>
          <p:cNvPicPr preferRelativeResize="0"/>
          <p:nvPr/>
        </p:nvPicPr>
        <p:blipFill rotWithShape="1">
          <a:blip r:embed="rId3">
            <a:alphaModFix/>
          </a:blip>
          <a:srcRect/>
          <a:stretch/>
        </p:blipFill>
        <p:spPr>
          <a:xfrm>
            <a:off x="10455468" y="4896137"/>
            <a:ext cx="1346965" cy="808179"/>
          </a:xfrm>
          <a:prstGeom prst="rect">
            <a:avLst/>
          </a:prstGeom>
          <a:noFill/>
          <a:ln w="9525" cap="flat" cmpd="sng">
            <a:solidFill>
              <a:schemeClr val="dk1"/>
            </a:solidFill>
            <a:prstDash val="solid"/>
            <a:round/>
            <a:headEnd type="none" w="sm" len="sm"/>
            <a:tailEnd type="none" w="sm" len="sm"/>
          </a:ln>
        </p:spPr>
      </p:pic>
      <p:pic>
        <p:nvPicPr>
          <p:cNvPr id="579" name="Google Shape;579;p73"/>
          <p:cNvPicPr preferRelativeResize="0"/>
          <p:nvPr/>
        </p:nvPicPr>
        <p:blipFill rotWithShape="1">
          <a:blip r:embed="rId4">
            <a:alphaModFix/>
          </a:blip>
          <a:srcRect/>
          <a:stretch/>
        </p:blipFill>
        <p:spPr>
          <a:xfrm>
            <a:off x="4937930" y="3158041"/>
            <a:ext cx="1346964" cy="808179"/>
          </a:xfrm>
          <a:prstGeom prst="rect">
            <a:avLst/>
          </a:prstGeom>
          <a:noFill/>
          <a:ln w="9525" cap="flat" cmpd="sng">
            <a:solidFill>
              <a:schemeClr val="dk1"/>
            </a:solidFill>
            <a:prstDash val="solid"/>
            <a:round/>
            <a:headEnd type="none" w="sm" len="sm"/>
            <a:tailEnd type="none" w="sm" len="sm"/>
          </a:ln>
        </p:spPr>
      </p:pic>
      <p:pic>
        <p:nvPicPr>
          <p:cNvPr id="580" name="Google Shape;580;p73"/>
          <p:cNvPicPr preferRelativeResize="0"/>
          <p:nvPr/>
        </p:nvPicPr>
        <p:blipFill rotWithShape="1">
          <a:blip r:embed="rId5">
            <a:alphaModFix/>
          </a:blip>
          <a:srcRect/>
          <a:stretch/>
        </p:blipFill>
        <p:spPr>
          <a:xfrm>
            <a:off x="6668062" y="3135532"/>
            <a:ext cx="1346964" cy="808179"/>
          </a:xfrm>
          <a:prstGeom prst="rect">
            <a:avLst/>
          </a:prstGeom>
          <a:noFill/>
          <a:ln w="9525" cap="flat" cmpd="sng">
            <a:solidFill>
              <a:schemeClr val="dk1"/>
            </a:solidFill>
            <a:prstDash val="solid"/>
            <a:round/>
            <a:headEnd type="none" w="sm" len="sm"/>
            <a:tailEnd type="none" w="sm" len="sm"/>
          </a:ln>
        </p:spPr>
      </p:pic>
      <p:pic>
        <p:nvPicPr>
          <p:cNvPr id="581" name="Google Shape;581;p73"/>
          <p:cNvPicPr preferRelativeResize="0"/>
          <p:nvPr/>
        </p:nvPicPr>
        <p:blipFill rotWithShape="1">
          <a:blip r:embed="rId6">
            <a:alphaModFix/>
          </a:blip>
          <a:srcRect/>
          <a:stretch/>
        </p:blipFill>
        <p:spPr>
          <a:xfrm>
            <a:off x="8725994" y="4892055"/>
            <a:ext cx="1346965" cy="808179"/>
          </a:xfrm>
          <a:prstGeom prst="rect">
            <a:avLst/>
          </a:prstGeom>
          <a:noFill/>
          <a:ln w="9525" cap="flat" cmpd="sng">
            <a:solidFill>
              <a:schemeClr val="dk1"/>
            </a:solidFill>
            <a:prstDash val="solid"/>
            <a:round/>
            <a:headEnd type="none" w="sm" len="sm"/>
            <a:tailEnd type="none" w="sm" len="sm"/>
          </a:ln>
        </p:spPr>
      </p:pic>
      <p:pic>
        <p:nvPicPr>
          <p:cNvPr id="582" name="Google Shape;582;p73"/>
          <p:cNvPicPr preferRelativeResize="0"/>
          <p:nvPr/>
        </p:nvPicPr>
        <p:blipFill rotWithShape="1">
          <a:blip r:embed="rId7">
            <a:alphaModFix/>
          </a:blip>
          <a:srcRect/>
          <a:stretch/>
        </p:blipFill>
        <p:spPr>
          <a:xfrm>
            <a:off x="10455468" y="1358919"/>
            <a:ext cx="1341120" cy="804672"/>
          </a:xfrm>
          <a:prstGeom prst="rect">
            <a:avLst/>
          </a:prstGeom>
          <a:noFill/>
          <a:ln w="9525" cap="flat" cmpd="sng">
            <a:solidFill>
              <a:schemeClr val="dk1"/>
            </a:solidFill>
            <a:prstDash val="solid"/>
            <a:round/>
            <a:headEnd type="none" w="sm" len="sm"/>
            <a:tailEnd type="none" w="sm" len="sm"/>
          </a:ln>
        </p:spPr>
      </p:pic>
      <p:pic>
        <p:nvPicPr>
          <p:cNvPr id="583" name="Google Shape;583;p73"/>
          <p:cNvPicPr preferRelativeResize="0"/>
          <p:nvPr/>
        </p:nvPicPr>
        <p:blipFill rotWithShape="1">
          <a:blip r:embed="rId8">
            <a:alphaModFix/>
          </a:blip>
          <a:srcRect/>
          <a:stretch/>
        </p:blipFill>
        <p:spPr>
          <a:xfrm>
            <a:off x="8715204" y="1346021"/>
            <a:ext cx="1341120" cy="804672"/>
          </a:xfrm>
          <a:prstGeom prst="rect">
            <a:avLst/>
          </a:prstGeom>
          <a:noFill/>
          <a:ln w="9525" cap="flat" cmpd="sng">
            <a:solidFill>
              <a:schemeClr val="dk1"/>
            </a:solidFill>
            <a:prstDash val="solid"/>
            <a:round/>
            <a:headEnd type="none" w="sm" len="sm"/>
            <a:tailEnd type="none" w="sm" len="sm"/>
          </a:ln>
        </p:spPr>
      </p:pic>
      <p:sp>
        <p:nvSpPr>
          <p:cNvPr id="6" name="Title 1">
            <a:extLst>
              <a:ext uri="{FF2B5EF4-FFF2-40B4-BE49-F238E27FC236}">
                <a16:creationId xmlns:a16="http://schemas.microsoft.com/office/drawing/2014/main" id="{4C5B355A-EADC-9F34-9E52-AA32244282A8}"/>
              </a:ext>
            </a:extLst>
          </p:cNvPr>
          <p:cNvSpPr txBox="1">
            <a:spLocks/>
          </p:cNvSpPr>
          <p:nvPr/>
        </p:nvSpPr>
        <p:spPr>
          <a:xfrm>
            <a:off x="625715" y="1122363"/>
            <a:ext cx="3273045" cy="32004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400" b="1">
                <a:latin typeface="Times New Roman" panose="02020603050405020304" pitchFamily="18" charset="0"/>
                <a:cs typeface="Times New Roman" panose="02020603050405020304" pitchFamily="18" charset="0"/>
                <a:sym typeface="Times New Roman" panose="02020603050405020304" pitchFamily="18" charset="0"/>
              </a:rPr>
              <a:t>Leveraging Large Language Models for Creative Story Generation</a:t>
            </a:r>
            <a:endParaRPr lang="zh-CN" altLang="en-US" sz="3400" dirty="0">
              <a:latin typeface="Times New Roman" panose="02020603050405020304" pitchFamily="18" charset="0"/>
              <a:sym typeface="Times New Roman" panose="02020603050405020304" pitchFamily="18" charset="0"/>
            </a:endParaRPr>
          </a:p>
        </p:txBody>
      </p:sp>
      <p:sp>
        <p:nvSpPr>
          <p:cNvPr id="7" name="Subtitle 2">
            <a:extLst>
              <a:ext uri="{FF2B5EF4-FFF2-40B4-BE49-F238E27FC236}">
                <a16:creationId xmlns:a16="http://schemas.microsoft.com/office/drawing/2014/main" id="{F3C871C8-4C49-0B7A-DE96-39F8513BAABA}"/>
              </a:ext>
            </a:extLst>
          </p:cNvPr>
          <p:cNvSpPr txBox="1">
            <a:spLocks/>
          </p:cNvSpPr>
          <p:nvPr/>
        </p:nvSpPr>
        <p:spPr>
          <a:xfrm>
            <a:off x="625715" y="4873751"/>
            <a:ext cx="2346085" cy="13585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Yuetian Chen &amp; Brendan Capuzzo</a:t>
            </a:r>
          </a:p>
          <a:p>
            <a:pPr algn="l">
              <a:lnSpc>
                <a:spcPct val="110000"/>
              </a:lnSpc>
            </a:pPr>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8" name="TextBox 7">
            <a:extLst>
              <a:ext uri="{FF2B5EF4-FFF2-40B4-BE49-F238E27FC236}">
                <a16:creationId xmlns:a16="http://schemas.microsoft.com/office/drawing/2014/main" id="{67FC7153-5674-FAD6-0982-FFEA486EDB33}"/>
              </a:ext>
            </a:extLst>
          </p:cNvPr>
          <p:cNvSpPr txBox="1"/>
          <p:nvPr/>
        </p:nvSpPr>
        <p:spPr>
          <a:xfrm>
            <a:off x="600570" y="5907615"/>
            <a:ext cx="6596380" cy="523220"/>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CSCI 4968-01</a:t>
            </a:r>
          </a:p>
          <a:p>
            <a:r>
              <a:rPr lang="en-US" altLang="zh-CN" sz="1400" dirty="0">
                <a:latin typeface="Times New Roman" panose="02020603050405020304" pitchFamily="18" charset="0"/>
                <a:cs typeface="Times New Roman" panose="02020603050405020304" pitchFamily="18" charset="0"/>
              </a:rPr>
              <a:t>Machine Learning and Optimization, Spring 2023</a:t>
            </a:r>
          </a:p>
        </p:txBody>
      </p:sp>
      <p:pic>
        <p:nvPicPr>
          <p:cNvPr id="9" name="Picture 16">
            <a:extLst>
              <a:ext uri="{FF2B5EF4-FFF2-40B4-BE49-F238E27FC236}">
                <a16:creationId xmlns:a16="http://schemas.microsoft.com/office/drawing/2014/main" id="{D6163C26-F3CE-C415-33FE-BA2E94BB91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681" y="477926"/>
            <a:ext cx="2423160" cy="5881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2F405D-6332-498F-AE8D-FBB47CD92865}"/>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8" name="Content Placeholder 2">
            <a:extLst>
              <a:ext uri="{FF2B5EF4-FFF2-40B4-BE49-F238E27FC236}">
                <a16:creationId xmlns:a16="http://schemas.microsoft.com/office/drawing/2014/main" id="{5AC8FC73-CB57-4C05-9A60-A9EEE6091678}"/>
              </a:ext>
            </a:extLst>
          </p:cNvPr>
          <p:cNvSpPr txBox="1">
            <a:spLocks/>
          </p:cNvSpPr>
          <p:nvPr/>
        </p:nvSpPr>
        <p:spPr>
          <a:xfrm>
            <a:off x="216885" y="1048098"/>
            <a:ext cx="10305288" cy="5505506"/>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lvl="0" indent="0">
              <a:lnSpc>
                <a:spcPct val="100000"/>
              </a:lnSpc>
              <a:buClr>
                <a:srgbClr val="DDDDDD"/>
              </a:buClr>
              <a:buNone/>
            </a:pPr>
            <a:r>
              <a:rPr kumimoji="0" lang="en-US" altLang="zh-CN"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 Current Situation </a:t>
            </a:r>
            <a:r>
              <a:rPr lang="en-US" altLang="zh-CN" sz="240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of Short Narrative Creation</a:t>
            </a:r>
            <a:endParaRPr kumimoji="0" lang="en-US" altLang="en-US" sz="18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00000"/>
              </a:lnSpc>
              <a:buClrTx/>
              <a:defRPr/>
            </a:pPr>
            <a:r>
              <a:rPr lang="en-US" altLang="zh-CN">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Previous Work: Automatic Story Generation Task</a:t>
            </a:r>
          </a:p>
          <a:p>
            <a:pPr lvl="1">
              <a:lnSpc>
                <a:spcPct val="100000"/>
              </a:lnSpc>
              <a:buClrTx/>
              <a:defRPr/>
            </a:pP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  Fundamental Challenges of Context-based Generation </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2. B</a:t>
            </a:r>
            <a:r>
              <a:rPr kumimoji="0" lang="en-US" altLang="zh-CN"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ring Language Model to Story Generation</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Basic Principle:</a:t>
            </a:r>
            <a:r>
              <a:rPr kumimoji="0" lang="zh-CN" alt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Visual + Text </a:t>
            </a:r>
            <a:r>
              <a:rPr lang="en-US" altLang="zh-CN">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Interactive </a:t>
            </a: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Generation</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0" lvl="0" indent="0">
              <a:lnSpc>
                <a:spcPct val="100000"/>
              </a:lnSpc>
              <a:buClr>
                <a:srgbClr val="DDDDDD"/>
              </a:buClr>
              <a:buNone/>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3.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Implementation of an End-to-end Pipeline</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Part 1 – Text pipeline </a:t>
            </a:r>
          </a:p>
          <a:p>
            <a:pPr marL="274320" marR="0" lvl="1" indent="0" algn="l" defTabSz="914400" rtl="0" eaLnBrk="1" fontAlgn="auto" latinLnBrk="0" hangingPunct="1">
              <a:lnSpc>
                <a:spcPct val="100000"/>
              </a:lnSpc>
              <a:spcBef>
                <a:spcPts val="300"/>
              </a:spcBef>
              <a:spcAft>
                <a:spcPts val="300"/>
              </a:spcAft>
              <a:buClr>
                <a:srgbClr val="DDDDDD"/>
              </a:buClr>
              <a:buSzTx/>
              <a:buFont typeface="Wingdings 2" pitchFamily="18" charset="2"/>
              <a:buNone/>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Wingdings" panose="05000000000000000000" pitchFamily="2" charset="2"/>
              </a:rPr>
              <a:t></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Named Entities + Sentiments</a:t>
            </a:r>
            <a:r>
              <a:rPr kumimoji="0" lang="en-US" altLang="zh-CN"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Label + Context = Controlled story</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t>
            </a: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Part 2 – </a:t>
            </a: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Image pipeline</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274320" marR="0" lvl="1" indent="0" algn="l" defTabSz="914400" rtl="0" eaLnBrk="1" fontAlgn="auto" latinLnBrk="0" hangingPunct="1">
              <a:lnSpc>
                <a:spcPct val="100000"/>
              </a:lnSpc>
              <a:spcBef>
                <a:spcPts val="300"/>
              </a:spcBef>
              <a:spcAft>
                <a:spcPts val="300"/>
              </a:spcAft>
              <a:buClr>
                <a:srgbClr val="DDDDDD"/>
              </a:buClr>
              <a:buSzTx/>
              <a:buFont typeface="Wingdings 2" pitchFamily="18" charset="2"/>
              <a:buNone/>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Wingdings" panose="05000000000000000000" pitchFamily="2" charset="2"/>
              </a:rPr>
              <a:t> Generated </a:t>
            </a: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Wingdings" panose="05000000000000000000" pitchFamily="2" charset="2"/>
              </a:rPr>
              <a:t>stylized illustrations using </a:t>
            </a:r>
            <a:r>
              <a:rPr kumimoji="0" lang="en-US"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Stable Diffusion</a:t>
            </a:r>
            <a:r>
              <a:rPr lang="en-US" i="1">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a:t>
            </a:r>
            <a:r>
              <a:rPr lang="zh-CN" altLang="en-US" i="1">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altLang="zh-CN"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Disco Diffusion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t>
            </a: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4.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Advantages</a:t>
            </a: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on</a:t>
            </a:r>
            <a:r>
              <a:rPr lang="en-US" sz="240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Narrative Co-generation</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lang="en-US">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D</a:t>
            </a:r>
            <a:r>
              <a:rPr kumimoji="0" lang="en-US"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emo</a:t>
            </a: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5. Future Improvement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on Prompting and Framework </a:t>
            </a:r>
            <a:r>
              <a:rPr lang="en-US" sz="2400" err="1">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Strcture</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altLang="zh-CN" sz="17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sz="1700">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a:t>
            </a:r>
            <a:r>
              <a:rPr kumimoji="0" lang="en-US" altLang="zh-CN" sz="1700" b="0" i="0" u="none" strike="noStrike" kern="1200" cap="none" spc="0" normalizeH="0" baseline="0" noProof="0" err="1">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ontinuous</a:t>
            </a:r>
            <a:r>
              <a:rPr kumimoji="0" lang="en-US" altLang="zh-CN" sz="17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prompting…</a:t>
            </a:r>
          </a:p>
        </p:txBody>
      </p:sp>
      <p:sp>
        <p:nvSpPr>
          <p:cNvPr id="2" name="Title 1">
            <a:extLst>
              <a:ext uri="{FF2B5EF4-FFF2-40B4-BE49-F238E27FC236}">
                <a16:creationId xmlns:a16="http://schemas.microsoft.com/office/drawing/2014/main" id="{35BE0A90-5F84-1839-4412-95417D3279A0}"/>
              </a:ext>
            </a:extLst>
          </p:cNvPr>
          <p:cNvSpPr txBox="1">
            <a:spLocks/>
          </p:cNvSpPr>
          <p:nvPr/>
        </p:nvSpPr>
        <p:spPr>
          <a:xfrm>
            <a:off x="158304" y="-27746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sym typeface="Times New Roman" panose="02020603050405020304" pitchFamily="18" charset="0"/>
            </a:endParaRPr>
          </a:p>
        </p:txBody>
      </p:sp>
      <p:sp>
        <p:nvSpPr>
          <p:cNvPr id="3" name="Title 1">
            <a:extLst>
              <a:ext uri="{FF2B5EF4-FFF2-40B4-BE49-F238E27FC236}">
                <a16:creationId xmlns:a16="http://schemas.microsoft.com/office/drawing/2014/main" id="{519DAE00-3836-B525-7020-2BBCEB45743C}"/>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Story Co-generation with Prompting Learning</a:t>
            </a:r>
          </a:p>
        </p:txBody>
      </p:sp>
    </p:spTree>
    <p:extLst>
      <p:ext uri="{BB962C8B-B14F-4D97-AF65-F5344CB8AC3E}">
        <p14:creationId xmlns:p14="http://schemas.microsoft.com/office/powerpoint/2010/main" val="137661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Previous Work: Automatic Story Generation Task</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464439"/>
            <a:ext cx="5047750" cy="4907369"/>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Automated planning &amp; scheduling based</a:t>
            </a: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Story generation planning based on decision </a:t>
            </a:r>
            <a:br>
              <a:rPr lang="en-US" altLang="zh-CN">
                <a:latin typeface="Times New Roman" panose="02020603050405020304" pitchFamily="18" charset="0"/>
                <a:cs typeface="Times New Roman" panose="02020603050405020304" pitchFamily="18" charset="0"/>
                <a:sym typeface="Times New Roman" panose="02020603050405020304" pitchFamily="18" charset="0"/>
              </a:rPr>
            </a:br>
            <a:r>
              <a:rPr lang="en-US" altLang="zh-CN">
                <a:latin typeface="Times New Roman" panose="02020603050405020304" pitchFamily="18" charset="0"/>
                <a:cs typeface="Times New Roman" panose="02020603050405020304" pitchFamily="18" charset="0"/>
                <a:sym typeface="Times New Roman" panose="02020603050405020304" pitchFamily="18" charset="0"/>
              </a:rPr>
              <a:t>     theory</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Tale-Spin (</a:t>
            </a:r>
            <a:r>
              <a:rPr lang="en-US" altLang="zh-CN">
                <a:latin typeface="Times New Roman" panose="02020603050405020304" pitchFamily="18" charset="0"/>
                <a:cs typeface="Times New Roman" panose="02020603050405020304" pitchFamily="18" charset="0"/>
              </a:rPr>
              <a:t>Meehan, 1976</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a:t>
            </a:r>
            <a:r>
              <a:rPr lang="zh-CN" altLang="en-US">
                <a:latin typeface="Times New Roman" panose="02020603050405020304" pitchFamily="18" charset="0"/>
                <a:cs typeface="Times New Roman" panose="02020603050405020304" pitchFamily="18" charset="0"/>
                <a:sym typeface="Times New Roman" panose="02020603050405020304" pitchFamily="18" charset="0"/>
              </a:rPr>
              <a:t> </a:t>
            </a: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CBR-based system(</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Gervás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2005),</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IPOCL planner(</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Riedl</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2010)</a:t>
            </a:r>
          </a:p>
          <a:p>
            <a:pPr marL="1200150" lvl="2" indent="-285750">
              <a:lnSpc>
                <a:spcPct val="125000"/>
              </a:lnSpc>
              <a:buFont typeface="Wingdings" panose="05000000000000000000" pitchFamily="2" charset="2"/>
              <a:buChar char="à"/>
            </a:pP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sym typeface="Times New Roman" panose="02020603050405020304" pitchFamily="18" charset="0"/>
              </a:rPr>
              <a:t>Natural language model based </a:t>
            </a: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Plot centric story generation guided by story corpus</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skip-thought vectors(</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Kiros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2015)</a:t>
            </a:r>
          </a:p>
          <a:p>
            <a:pPr marL="1200150" lvl="2" indent="-285750">
              <a:lnSpc>
                <a:spcPct val="125000"/>
              </a:lnSpc>
              <a:buFont typeface="Arial" panose="020B0604020202020204" pitchFamily="34" charset="0"/>
              <a:buChar char="•"/>
            </a:pP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CaTeRS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2016)</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282169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Dataset Format &amp; Story Generation Process</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Rectangle 2">
            <a:extLst>
              <a:ext uri="{FF2B5EF4-FFF2-40B4-BE49-F238E27FC236}">
                <a16:creationId xmlns:a16="http://schemas.microsoft.com/office/drawing/2014/main" id="{70E825C9-7F00-33F1-3BDF-D5D397E225BE}"/>
              </a:ext>
            </a:extLst>
          </p:cNvPr>
          <p:cNvSpPr/>
          <p:nvPr/>
        </p:nvSpPr>
        <p:spPr>
          <a:xfrm>
            <a:off x="6600670" y="4444346"/>
            <a:ext cx="3715307" cy="139797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EBED1931-52FC-A761-3B32-D3E2BF1DD11B}"/>
              </a:ext>
            </a:extLst>
          </p:cNvPr>
          <p:cNvSpPr/>
          <p:nvPr/>
        </p:nvSpPr>
        <p:spPr>
          <a:xfrm>
            <a:off x="6600670" y="2708856"/>
            <a:ext cx="3715307" cy="1463009"/>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3ED6751-75E7-179C-7771-7E9A1331F3E8}"/>
              </a:ext>
            </a:extLst>
          </p:cNvPr>
          <p:cNvSpPr/>
          <p:nvPr/>
        </p:nvSpPr>
        <p:spPr>
          <a:xfrm>
            <a:off x="6679800" y="4589172"/>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1" name="Rectangle 10">
            <a:extLst>
              <a:ext uri="{FF2B5EF4-FFF2-40B4-BE49-F238E27FC236}">
                <a16:creationId xmlns:a16="http://schemas.microsoft.com/office/drawing/2014/main" id="{81226FC7-B920-2FBE-8EEC-018A902BDA57}"/>
              </a:ext>
            </a:extLst>
          </p:cNvPr>
          <p:cNvSpPr/>
          <p:nvPr/>
        </p:nvSpPr>
        <p:spPr>
          <a:xfrm>
            <a:off x="6758930" y="4733998"/>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2" name="Rectangle 11">
            <a:extLst>
              <a:ext uri="{FF2B5EF4-FFF2-40B4-BE49-F238E27FC236}">
                <a16:creationId xmlns:a16="http://schemas.microsoft.com/office/drawing/2014/main" id="{B299FCA8-CCC1-46F9-D98C-D14BD488DD09}"/>
              </a:ext>
            </a:extLst>
          </p:cNvPr>
          <p:cNvSpPr/>
          <p:nvPr/>
        </p:nvSpPr>
        <p:spPr>
          <a:xfrm>
            <a:off x="6838060" y="4861652"/>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3" name="Rectangle 12">
            <a:extLst>
              <a:ext uri="{FF2B5EF4-FFF2-40B4-BE49-F238E27FC236}">
                <a16:creationId xmlns:a16="http://schemas.microsoft.com/office/drawing/2014/main" id="{EA6F188A-7F50-7B6E-63D6-4FA697173411}"/>
              </a:ext>
            </a:extLst>
          </p:cNvPr>
          <p:cNvSpPr/>
          <p:nvPr/>
        </p:nvSpPr>
        <p:spPr>
          <a:xfrm>
            <a:off x="6917190" y="4956590"/>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4" name="TextBox 13">
            <a:extLst>
              <a:ext uri="{FF2B5EF4-FFF2-40B4-BE49-F238E27FC236}">
                <a16:creationId xmlns:a16="http://schemas.microsoft.com/office/drawing/2014/main" id="{557A4164-8EE5-3B72-2871-646C1FC11E99}"/>
              </a:ext>
            </a:extLst>
          </p:cNvPr>
          <p:cNvSpPr txBox="1"/>
          <p:nvPr/>
        </p:nvSpPr>
        <p:spPr>
          <a:xfrm>
            <a:off x="7477926" y="5380903"/>
            <a:ext cx="1960793" cy="369332"/>
          </a:xfrm>
          <a:prstGeom prst="rect">
            <a:avLst/>
          </a:prstGeom>
          <a:noFill/>
        </p:spPr>
        <p:txBody>
          <a:bodyPr wrap="none" rtlCol="0">
            <a:spAutoFit/>
          </a:bodyPr>
          <a:lstStyle/>
          <a:p>
            <a:r>
              <a:rPr lang="en-US" altLang="zh-CN" b="1">
                <a:solidFill>
                  <a:schemeClr val="bg1"/>
                </a:solidFill>
                <a:latin typeface="Times New Roman" panose="02020603050405020304" pitchFamily="18" charset="0"/>
                <a:cs typeface="Times New Roman" panose="02020603050405020304" pitchFamily="18" charset="0"/>
              </a:rPr>
              <a:t>Generated Stories</a:t>
            </a:r>
            <a:endParaRPr lang="zh-CN" altLang="en-US"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16CD0279-5B10-C56F-3C4F-F1D709B36235}"/>
              </a:ext>
            </a:extLst>
          </p:cNvPr>
          <p:cNvSpPr/>
          <p:nvPr/>
        </p:nvSpPr>
        <p:spPr>
          <a:xfrm>
            <a:off x="8515330" y="1490493"/>
            <a:ext cx="1770598" cy="59658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rPr>
              <a:t>User Suggestion</a:t>
            </a:r>
            <a:endParaRPr lang="zh-CN" altLang="en-US" b="1">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A805ED74-183C-EA7B-C0FD-641BAE2AC2BB}"/>
              </a:ext>
            </a:extLst>
          </p:cNvPr>
          <p:cNvSpPr/>
          <p:nvPr/>
        </p:nvSpPr>
        <p:spPr>
          <a:xfrm>
            <a:off x="6600670" y="1490492"/>
            <a:ext cx="1770598" cy="59658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rPr>
              <a:t>Automated Suggester</a:t>
            </a:r>
            <a:endParaRPr lang="zh-CN" altLang="en-US" b="1">
              <a:latin typeface="Times New Roman" panose="02020603050405020304" pitchFamily="18" charset="0"/>
              <a:cs typeface="Times New Roman" panose="02020603050405020304" pitchFamily="18" charset="0"/>
            </a:endParaRPr>
          </a:p>
        </p:txBody>
      </p:sp>
      <p:cxnSp>
        <p:nvCxnSpPr>
          <p:cNvPr id="21" name="Connector: Elbow 20">
            <a:extLst>
              <a:ext uri="{FF2B5EF4-FFF2-40B4-BE49-F238E27FC236}">
                <a16:creationId xmlns:a16="http://schemas.microsoft.com/office/drawing/2014/main" id="{E044C740-2C5F-7B15-5BAF-75D7DD59A061}"/>
              </a:ext>
            </a:extLst>
          </p:cNvPr>
          <p:cNvCxnSpPr>
            <a:cxnSpLocks/>
            <a:stCxn id="17" idx="2"/>
            <a:endCxn id="8" idx="0"/>
          </p:cNvCxnSpPr>
          <p:nvPr/>
        </p:nvCxnSpPr>
        <p:spPr>
          <a:xfrm rot="16200000" flipH="1">
            <a:off x="7661257" y="1911789"/>
            <a:ext cx="621778" cy="97235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A90621-7CF9-CD56-80B4-10ADB97E5AD5}"/>
              </a:ext>
            </a:extLst>
          </p:cNvPr>
          <p:cNvCxnSpPr>
            <a:cxnSpLocks/>
            <a:stCxn id="16" idx="2"/>
            <a:endCxn id="8" idx="0"/>
          </p:cNvCxnSpPr>
          <p:nvPr/>
        </p:nvCxnSpPr>
        <p:spPr>
          <a:xfrm rot="5400000">
            <a:off x="8618589" y="1926815"/>
            <a:ext cx="621777" cy="94230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E38D73-58A7-3B43-4B0C-BBCDFFDF24EA}"/>
              </a:ext>
            </a:extLst>
          </p:cNvPr>
          <p:cNvCxnSpPr>
            <a:cxnSpLocks/>
            <a:stCxn id="8" idx="2"/>
            <a:endCxn id="3" idx="0"/>
          </p:cNvCxnSpPr>
          <p:nvPr/>
        </p:nvCxnSpPr>
        <p:spPr>
          <a:xfrm>
            <a:off x="8458324" y="4171865"/>
            <a:ext cx="0" cy="2724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75F5196-611F-668A-63A6-30EB28E5CA45}"/>
              </a:ext>
            </a:extLst>
          </p:cNvPr>
          <p:cNvSpPr txBox="1"/>
          <p:nvPr/>
        </p:nvSpPr>
        <p:spPr>
          <a:xfrm>
            <a:off x="6749830" y="3802533"/>
            <a:ext cx="3416658" cy="369332"/>
          </a:xfrm>
          <a:prstGeom prst="rect">
            <a:avLst/>
          </a:prstGeom>
          <a:noFill/>
        </p:spPr>
        <p:txBody>
          <a:bodyPr wrap="square">
            <a:spAutoFit/>
          </a:bodyPr>
          <a:lstStyle/>
          <a:p>
            <a:pPr algn="ctr"/>
            <a:r>
              <a:rPr lang="en-US" altLang="zh-CN" b="1">
                <a:solidFill>
                  <a:schemeClr val="bg1"/>
                </a:solidFill>
                <a:latin typeface="Times New Roman" panose="02020603050405020304" pitchFamily="18" charset="0"/>
                <a:cs typeface="Times New Roman" panose="02020603050405020304" pitchFamily="18" charset="0"/>
              </a:rPr>
              <a:t>Prompt + Language Model</a:t>
            </a:r>
            <a:endParaRPr lang="zh-CN" altLang="en-US"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2215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78"/>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chemeClr val="dk1"/>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712" name="Google Shape;712;p78"/>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Dataset Format &amp; Story Generation Process</a:t>
            </a:r>
            <a:endParaRPr sz="1467">
              <a:solidFill>
                <a:srgbClr val="000000"/>
              </a:solidFill>
              <a:latin typeface="Arial"/>
              <a:ea typeface="Arial"/>
              <a:cs typeface="Arial"/>
              <a:sym typeface="Arial"/>
            </a:endParaRPr>
          </a:p>
        </p:txBody>
      </p:sp>
      <p:sp>
        <p:nvSpPr>
          <p:cNvPr id="713" name="Google Shape;713;p78"/>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715" name="Google Shape;715;p78"/>
          <p:cNvSpPr txBox="1"/>
          <p:nvPr/>
        </p:nvSpPr>
        <p:spPr>
          <a:xfrm>
            <a:off x="158304" y="1464439"/>
            <a:ext cx="5526539" cy="5286022"/>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Arial"/>
              <a:buChar char="•"/>
            </a:pPr>
            <a:r>
              <a:rPr lang="en-US" altLang="zh-CN" b="1" dirty="0">
                <a:solidFill>
                  <a:srgbClr val="000000"/>
                </a:solidFill>
                <a:latin typeface="Times New Roman"/>
                <a:ea typeface="Times New Roman"/>
                <a:cs typeface="Times New Roman"/>
                <a:sym typeface="Times New Roman"/>
              </a:rPr>
              <a:t>ROCStories (Story Cloze Test)</a:t>
            </a:r>
            <a:endParaRPr dirty="0">
              <a:solidFill>
                <a:srgbClr val="000000"/>
              </a:solidFill>
              <a:latin typeface="Arial"/>
              <a:ea typeface="Arial"/>
              <a:cs typeface="Arial"/>
              <a:sym typeface="Arial"/>
            </a:endParaRP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A dataset evaluating narrative structure </a:t>
            </a:r>
            <a:br>
              <a:rPr lang="en-US" altLang="zh-CN" dirty="0">
                <a:solidFill>
                  <a:srgbClr val="000000"/>
                </a:solidFill>
                <a:latin typeface="Times New Roman"/>
                <a:ea typeface="Times New Roman"/>
                <a:cs typeface="Times New Roman"/>
                <a:sym typeface="Times New Roman"/>
              </a:rPr>
            </a:br>
            <a:r>
              <a:rPr lang="en-US" altLang="zh-CN" dirty="0">
                <a:solidFill>
                  <a:srgbClr val="000000"/>
                </a:solidFill>
                <a:latin typeface="Times New Roman"/>
                <a:ea typeface="Times New Roman"/>
                <a:cs typeface="Times New Roman"/>
                <a:sym typeface="Times New Roman"/>
              </a:rPr>
              <a:t>     learning</a:t>
            </a:r>
            <a:endParaRPr dirty="0">
              <a:solidFill>
                <a:schemeClr val="dk1"/>
              </a:solidFill>
            </a:endParaRPr>
          </a:p>
          <a:p>
            <a:pPr marL="1202237" lvl="2" indent="-287859">
              <a:lnSpc>
                <a:spcPct val="125000"/>
              </a:lnSpc>
              <a:buClr>
                <a:schemeClr val="dk1"/>
              </a:buClr>
              <a:buSzPts val="1400"/>
              <a:buChar char="•"/>
            </a:pPr>
            <a:r>
              <a:rPr lang="en-US" altLang="zh-CN" b="1" i="1" dirty="0">
                <a:solidFill>
                  <a:schemeClr val="dk1"/>
                </a:solidFill>
                <a:latin typeface="Times New Roman"/>
                <a:ea typeface="Times New Roman"/>
                <a:cs typeface="Times New Roman"/>
                <a:sym typeface="Times New Roman"/>
              </a:rPr>
              <a:t>98,159</a:t>
            </a:r>
            <a:r>
              <a:rPr lang="en-US" altLang="zh-CN" dirty="0">
                <a:solidFill>
                  <a:schemeClr val="dk1"/>
                </a:solidFill>
                <a:latin typeface="Times New Roman"/>
                <a:ea typeface="Times New Roman"/>
                <a:cs typeface="Times New Roman"/>
                <a:sym typeface="Times New Roman"/>
              </a:rPr>
              <a:t> stories</a:t>
            </a:r>
            <a:endParaRPr dirty="0">
              <a:latin typeface="Times New Roman"/>
              <a:ea typeface="Times New Roman"/>
              <a:cs typeface="Times New Roman"/>
              <a:sym typeface="Times New Roman"/>
            </a:endParaRP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Each story has a similar structure</a:t>
            </a:r>
            <a:endParaRPr dirty="0">
              <a:solidFill>
                <a:srgbClr val="000000"/>
              </a:solidFill>
              <a:latin typeface="Arial"/>
              <a:ea typeface="Arial"/>
              <a:cs typeface="Arial"/>
              <a:sym typeface="Arial"/>
            </a:endParaRPr>
          </a:p>
          <a:p>
            <a:pPr marL="1202237" lvl="2" indent="-287859">
              <a:lnSpc>
                <a:spcPct val="125000"/>
              </a:lnSpc>
              <a:buClr>
                <a:srgbClr val="000000"/>
              </a:buClr>
              <a:buSzPts val="1400"/>
              <a:buFont typeface="Arial"/>
              <a:buChar char="•"/>
            </a:pPr>
            <a:r>
              <a:rPr lang="en-US" altLang="zh-CN" dirty="0">
                <a:latin typeface="Times New Roman"/>
                <a:ea typeface="Times New Roman"/>
                <a:cs typeface="Times New Roman"/>
                <a:sym typeface="Times New Roman"/>
              </a:rPr>
              <a:t>Short narrative with</a:t>
            </a:r>
            <a:r>
              <a:rPr lang="zh-CN" altLang="en-US" dirty="0">
                <a:solidFill>
                  <a:srgbClr val="000000"/>
                </a:solidFill>
                <a:latin typeface="Times New Roman"/>
                <a:ea typeface="Times New Roman"/>
                <a:cs typeface="Times New Roman"/>
                <a:sym typeface="Times New Roman"/>
              </a:rPr>
              <a:t> </a:t>
            </a:r>
            <a:r>
              <a:rPr lang="en-US" altLang="zh-CN" b="1" i="1" dirty="0">
                <a:solidFill>
                  <a:srgbClr val="000000"/>
                </a:solidFill>
                <a:latin typeface="Times New Roman"/>
                <a:ea typeface="Times New Roman"/>
                <a:cs typeface="Times New Roman"/>
                <a:sym typeface="Times New Roman"/>
              </a:rPr>
              <a:t>five</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sentences</a:t>
            </a:r>
            <a:endParaRPr dirty="0">
              <a:solidFill>
                <a:srgbClr val="000000"/>
              </a:solidFill>
              <a:latin typeface="Arial"/>
              <a:ea typeface="Arial"/>
              <a:cs typeface="Arial"/>
              <a:sym typeface="Arial"/>
            </a:endParaRPr>
          </a:p>
          <a:p>
            <a:pPr marL="1202237" lvl="2" indent="-287859">
              <a:lnSpc>
                <a:spcPct val="125000"/>
              </a:lnSpc>
              <a:buClr>
                <a:srgbClr val="000000"/>
              </a:buClr>
              <a:buSzPts val="1400"/>
              <a:buFont typeface="Arial"/>
              <a:buChar char="•"/>
            </a:pPr>
            <a:r>
              <a:rPr lang="en-US" altLang="zh-CN" dirty="0">
                <a:latin typeface="Times New Roman"/>
                <a:ea typeface="Times New Roman"/>
                <a:cs typeface="Times New Roman"/>
                <a:sym typeface="Times New Roman"/>
              </a:rPr>
              <a:t>Logic &amp; progression between sentences</a:t>
            </a:r>
            <a:endParaRPr dirty="0">
              <a:solidFill>
                <a:srgbClr val="000000"/>
              </a:solidFill>
              <a:latin typeface="Arial"/>
              <a:ea typeface="Arial"/>
              <a:cs typeface="Arial"/>
              <a:sym typeface="Arial"/>
            </a:endParaRPr>
          </a:p>
          <a:p>
            <a:pPr marL="1202237" lvl="2" indent="-169329">
              <a:lnSpc>
                <a:spcPct val="125000"/>
              </a:lnSpc>
              <a:buClr>
                <a:schemeClr val="dk1"/>
              </a:buClr>
              <a:buSzPts val="1400"/>
            </a:pPr>
            <a:endParaRPr dirty="0">
              <a:solidFill>
                <a:srgbClr val="000000"/>
              </a:solidFill>
              <a:latin typeface="Times New Roman"/>
              <a:ea typeface="Times New Roman"/>
              <a:cs typeface="Times New Roman"/>
              <a:sym typeface="Times New Roman"/>
            </a:endParaRPr>
          </a:p>
          <a:p>
            <a:pPr marL="287859" indent="-287859">
              <a:lnSpc>
                <a:spcPct val="125000"/>
              </a:lnSpc>
              <a:buClr>
                <a:srgbClr val="C00000"/>
              </a:buClr>
              <a:buSzPts val="1400"/>
              <a:buFont typeface="Arial"/>
              <a:buChar char="•"/>
            </a:pPr>
            <a:r>
              <a:rPr lang="en-US" altLang="zh-CN" b="1" dirty="0">
                <a:solidFill>
                  <a:srgbClr val="000000"/>
                </a:solidFill>
                <a:latin typeface="Times New Roman"/>
                <a:ea typeface="Times New Roman"/>
                <a:cs typeface="Times New Roman"/>
                <a:sym typeface="Times New Roman"/>
              </a:rPr>
              <a:t>Writing Prompts</a:t>
            </a:r>
            <a:endParaRPr lang="en-US" dirty="0">
              <a:solidFill>
                <a:srgbClr val="000000"/>
              </a:solidFill>
              <a:latin typeface="Arial"/>
              <a:ea typeface="Arial"/>
              <a:cs typeface="Arial"/>
              <a:sym typeface="Arial"/>
            </a:endParaRP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b="1" i="1" dirty="0">
                <a:solidFill>
                  <a:srgbClr val="000000"/>
                </a:solidFill>
                <a:latin typeface="Times New Roman"/>
                <a:ea typeface="Times New Roman"/>
                <a:cs typeface="Times New Roman"/>
                <a:sym typeface="Times New Roman"/>
              </a:rPr>
              <a:t>303,358</a:t>
            </a:r>
            <a:r>
              <a:rPr lang="en-US" altLang="zh-CN" dirty="0">
                <a:solidFill>
                  <a:srgbClr val="000000"/>
                </a:solidFill>
                <a:latin typeface="Times New Roman"/>
                <a:ea typeface="Times New Roman"/>
                <a:cs typeface="Times New Roman"/>
                <a:sym typeface="Times New Roman"/>
              </a:rPr>
              <a:t> pairs of writing prompts and human-</a:t>
            </a:r>
            <a:br>
              <a:rPr lang="en-US" altLang="zh-CN" dirty="0">
                <a:solidFill>
                  <a:srgbClr val="000000"/>
                </a:solidFill>
                <a:latin typeface="Times New Roman"/>
                <a:ea typeface="Times New Roman"/>
                <a:cs typeface="Times New Roman"/>
                <a:sym typeface="Times New Roman"/>
              </a:rPr>
            </a:br>
            <a:r>
              <a:rPr lang="en-US" altLang="zh-CN" dirty="0">
                <a:solidFill>
                  <a:srgbClr val="000000"/>
                </a:solidFill>
                <a:latin typeface="Times New Roman"/>
                <a:ea typeface="Times New Roman"/>
                <a:cs typeface="Times New Roman"/>
                <a:sym typeface="Times New Roman"/>
              </a:rPr>
              <a:t>     written stories</a:t>
            </a: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 </a:t>
            </a:r>
            <a:r>
              <a:rPr lang="en-US" altLang="zh-CN" dirty="0">
                <a:solidFill>
                  <a:srgbClr val="000000"/>
                </a:solidFill>
                <a:latin typeface="Times New Roman"/>
                <a:ea typeface="Times New Roman"/>
                <a:cs typeface="Times New Roman"/>
                <a:sym typeface="Times New Roman"/>
              </a:rPr>
              <a:t>Sourced from Reddit's </a:t>
            </a:r>
            <a:r>
              <a:rPr lang="en-US" altLang="zh-CN" sz="1600" dirty="0">
                <a:solidFill>
                  <a:srgbClr val="000000"/>
                </a:solidFill>
                <a:latin typeface="Consolas" panose="020B0609020204030204" pitchFamily="49" charset="0"/>
                <a:ea typeface="Times New Roman"/>
                <a:cs typeface="Times New Roman"/>
                <a:sym typeface="Times New Roman"/>
              </a:rPr>
              <a:t>r/</a:t>
            </a:r>
            <a:r>
              <a:rPr lang="en-US" altLang="zh-CN" sz="1600" dirty="0" err="1">
                <a:solidFill>
                  <a:srgbClr val="000000"/>
                </a:solidFill>
                <a:latin typeface="Consolas" panose="020B0609020204030204" pitchFamily="49" charset="0"/>
                <a:ea typeface="Times New Roman"/>
                <a:cs typeface="Times New Roman"/>
                <a:sym typeface="Times New Roman"/>
              </a:rPr>
              <a:t>WritingPrompts</a:t>
            </a:r>
            <a:r>
              <a:rPr lang="en-US" altLang="zh-CN" sz="1600" dirty="0">
                <a:solidFill>
                  <a:srgbClr val="000000"/>
                </a:solidFill>
                <a:latin typeface="Consolas" panose="020B0609020204030204" pitchFamily="49" charset="0"/>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forum</a:t>
            </a:r>
          </a:p>
          <a:p>
            <a:pPr marL="457189"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 </a:t>
            </a:r>
            <a:r>
              <a:rPr lang="en-US" altLang="zh-CN" dirty="0">
                <a:solidFill>
                  <a:srgbClr val="000000"/>
                </a:solidFill>
                <a:latin typeface="Times New Roman"/>
                <a:ea typeface="Times New Roman"/>
                <a:cs typeface="Times New Roman"/>
                <a:sym typeface="Times New Roman"/>
              </a:rPr>
              <a:t>Diverse topics, lengths, and ideas</a:t>
            </a:r>
            <a:endParaRPr dirty="0">
              <a:latin typeface="Times New Roman"/>
              <a:ea typeface="Times New Roman"/>
              <a:cs typeface="Times New Roman"/>
              <a:sym typeface="Times New Roman"/>
            </a:endParaRPr>
          </a:p>
          <a:p>
            <a:pPr marL="1202237" lvl="2" indent="-287859">
              <a:lnSpc>
                <a:spcPct val="125000"/>
              </a:lnSpc>
              <a:buClr>
                <a:srgbClr val="000000"/>
              </a:buClr>
              <a:buSzPts val="1400"/>
              <a:buFont typeface="Arial"/>
              <a:buChar char="•"/>
            </a:pPr>
            <a:endParaRPr dirty="0">
              <a:solidFill>
                <a:srgbClr val="000000"/>
              </a:solidFill>
              <a:latin typeface="Arial"/>
              <a:ea typeface="Arial"/>
              <a:cs typeface="Arial"/>
              <a:sym typeface="Arial"/>
            </a:endParaRPr>
          </a:p>
          <a:p>
            <a:pPr marL="457189" lvl="1">
              <a:lnSpc>
                <a:spcPct val="125000"/>
              </a:lnSpc>
              <a:buClr>
                <a:srgbClr val="000000"/>
              </a:buClr>
              <a:buSzPts val="1400"/>
            </a:pPr>
            <a:endParaRPr dirty="0">
              <a:solidFill>
                <a:srgbClr val="000000"/>
              </a:solidFill>
              <a:latin typeface="Times New Roman"/>
              <a:ea typeface="Times New Roman"/>
              <a:cs typeface="Times New Roman"/>
              <a:sym typeface="Times New Roman"/>
            </a:endParaRPr>
          </a:p>
        </p:txBody>
      </p:sp>
      <p:graphicFrame>
        <p:nvGraphicFramePr>
          <p:cNvPr id="716" name="Google Shape;716;p78"/>
          <p:cNvGraphicFramePr/>
          <p:nvPr>
            <p:extLst>
              <p:ext uri="{D42A27DB-BD31-4B8C-83A1-F6EECF244321}">
                <p14:modId xmlns:p14="http://schemas.microsoft.com/office/powerpoint/2010/main" val="964550013"/>
              </p:ext>
            </p:extLst>
          </p:nvPr>
        </p:nvGraphicFramePr>
        <p:xfrm>
          <a:off x="5668354" y="1464439"/>
          <a:ext cx="5274733" cy="2286156"/>
        </p:xfrm>
        <a:graphic>
          <a:graphicData uri="http://schemas.openxmlformats.org/drawingml/2006/table">
            <a:tbl>
              <a:tblPr firstRow="1" bandRow="1">
                <a:noFill/>
              </a:tblPr>
              <a:tblGrid>
                <a:gridCol w="773033">
                  <a:extLst>
                    <a:ext uri="{9D8B030D-6E8A-4147-A177-3AD203B41FA5}">
                      <a16:colId xmlns:a16="http://schemas.microsoft.com/office/drawing/2014/main" val="20000"/>
                    </a:ext>
                  </a:extLst>
                </a:gridCol>
                <a:gridCol w="4501700">
                  <a:extLst>
                    <a:ext uri="{9D8B030D-6E8A-4147-A177-3AD203B41FA5}">
                      <a16:colId xmlns:a16="http://schemas.microsoft.com/office/drawing/2014/main" val="20001"/>
                    </a:ext>
                  </a:extLst>
                </a:gridCol>
              </a:tblGrid>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index</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A crab was inside the shell pinching his leg.</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
        <p:nvSpPr>
          <p:cNvPr id="717" name="Google Shape;717;p78"/>
          <p:cNvSpPr txBox="1"/>
          <p:nvPr/>
        </p:nvSpPr>
        <p:spPr>
          <a:xfrm>
            <a:off x="5982783" y="6463070"/>
            <a:ext cx="4731991" cy="318060"/>
          </a:xfrm>
          <a:prstGeom prst="rect">
            <a:avLst/>
          </a:prstGeom>
          <a:noFill/>
          <a:ln>
            <a:noFill/>
          </a:ln>
        </p:spPr>
        <p:txBody>
          <a:bodyPr spcFirstLastPara="1" wrap="square" lIns="91433" tIns="45700" rIns="91433" bIns="45700" anchor="t" anchorCtr="0">
            <a:spAutoFit/>
          </a:bodyPr>
          <a:lstStyle/>
          <a:p>
            <a:pPr algn="ctr">
              <a:buClr>
                <a:srgbClr val="000000"/>
              </a:buClr>
              <a:buSzPts val="1100"/>
            </a:pPr>
            <a:r>
              <a:rPr lang="en-US" altLang="zh-CN" sz="1467" i="1">
                <a:solidFill>
                  <a:schemeClr val="dk1"/>
                </a:solidFill>
                <a:latin typeface="Times New Roman"/>
                <a:ea typeface="Times New Roman"/>
                <a:cs typeface="Times New Roman"/>
                <a:sym typeface="Times New Roman"/>
              </a:rPr>
              <a:t>Sample narratives quoted from Story Cloze</a:t>
            </a:r>
            <a:endParaRPr sz="1467" i="1">
              <a:solidFill>
                <a:schemeClr val="dk1"/>
              </a:solidFill>
              <a:latin typeface="Times New Roman"/>
              <a:ea typeface="Times New Roman"/>
              <a:cs typeface="Times New Roman"/>
              <a:sym typeface="Times New Roman"/>
            </a:endParaRPr>
          </a:p>
        </p:txBody>
      </p:sp>
      <p:graphicFrame>
        <p:nvGraphicFramePr>
          <p:cNvPr id="718" name="Google Shape;718;p78"/>
          <p:cNvGraphicFramePr/>
          <p:nvPr>
            <p:extLst>
              <p:ext uri="{D42A27DB-BD31-4B8C-83A1-F6EECF244321}">
                <p14:modId xmlns:p14="http://schemas.microsoft.com/office/powerpoint/2010/main" val="318803839"/>
              </p:ext>
            </p:extLst>
          </p:nvPr>
        </p:nvGraphicFramePr>
        <p:xfrm>
          <a:off x="5668355" y="3850819"/>
          <a:ext cx="5274733" cy="2575716"/>
        </p:xfrm>
        <a:graphic>
          <a:graphicData uri="http://schemas.openxmlformats.org/drawingml/2006/table">
            <a:tbl>
              <a:tblPr firstRow="1" bandRow="1">
                <a:noFill/>
              </a:tblPr>
              <a:tblGrid>
                <a:gridCol w="773033">
                  <a:extLst>
                    <a:ext uri="{9D8B030D-6E8A-4147-A177-3AD203B41FA5}">
                      <a16:colId xmlns:a16="http://schemas.microsoft.com/office/drawing/2014/main" val="20000"/>
                    </a:ext>
                  </a:extLst>
                </a:gridCol>
                <a:gridCol w="4501700">
                  <a:extLst>
                    <a:ext uri="{9D8B030D-6E8A-4147-A177-3AD203B41FA5}">
                      <a16:colId xmlns:a16="http://schemas.microsoft.com/office/drawing/2014/main" val="20001"/>
                    </a:ext>
                  </a:extLst>
                </a:gridCol>
              </a:tblGrid>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index</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66042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defTabSz="914354">
              <a:defRPr/>
            </a:pPr>
            <a:r>
              <a:rPr lang="en-US" altLang="zh-CN" sz="4300" spc="-51">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Implementation of an End-to-end Pipeline</a:t>
            </a:r>
            <a:endParaRPr lang="en-US" altLang="zh-CN" sz="4300" spc="-51">
              <a:solidFill>
                <a:sysClr val="windowText" lastClr="000000"/>
              </a:solidFill>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lvl="1">
              <a:defRPr/>
            </a:pPr>
            <a:r>
              <a:rPr lang="en-US" altLang="zh-CN" sz="2000" i="1">
                <a:solidFill>
                  <a:srgbClr val="C00000"/>
                </a:solidFill>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Text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6"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23072" y="1484371"/>
                <a:ext cx="5361995" cy="5373631"/>
              </a:xfrm>
            </p:spPr>
            <p:txBody>
              <a:bodyPr>
                <a:noAutofit/>
              </a:bodyPr>
              <a:lstStyle/>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Encode emotion information as the input of model</a:t>
                </a:r>
              </a:p>
              <a:p>
                <a:pPr>
                  <a:buClr>
                    <a:srgbClr val="C00000"/>
                  </a:buClr>
                </a:pPr>
                <a:endParaRPr lang="en-US" altLang="zh-CN" sz="300" b="1" dirty="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endParaRPr lang="en-US" altLang="zh-CN" sz="800" b="1" dirty="0">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n-US" altLang="zh-CN" sz="1800" i="1" smtClean="0">
                        <a:latin typeface="Cambria Math" panose="02040503050406030204" pitchFamily="18" charset="0"/>
                        <a:cs typeface="Times New Roman" panose="02020603050405020304" pitchFamily="18" charset="0"/>
                        <a:sym typeface="Times New Roman" panose="02020603050405020304" pitchFamily="18" charset="0"/>
                      </a:rPr>
                      <m:t>∀</m:t>
                    </m:r>
                    <m:acc>
                      <m:accPr>
                        <m: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𝐶</m:t>
                        </m:r>
                      </m:e>
                    </m:acc>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𝐷</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 </m:t>
                    </m:r>
                    <m:acc>
                      <m:accPr>
                        <m: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𝐶</m:t>
                        </m:r>
                      </m:e>
                    </m:acc>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d>
                      <m:dPr>
                        <m:begChr m:val="["/>
                        <m:end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dPr>
                      <m:e>
                        <m:m>
                          <m:mPr>
                            <m:mcs>
                              <m:mc>
                                <m:mcPr>
                                  <m:count m:val="1"/>
                                  <m:mcJc m:val="center"/>
                                </m:mcPr>
                              </m:mc>
                            </m:mcs>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mPr>
                          <m:mr>
                            <m:e>
                              <m:sSub>
                                <m:sSubPr>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sSubPr>
                                <m:e>
                                  <m:r>
                                    <m:rPr>
                                      <m:brk m:alnAt="7"/>
                                    </m:r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e>
                                <m:sub>
                                  <m:r>
                                    <m:rPr>
                                      <m:brk m:alnAt="7"/>
                                    </m:r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1</m:t>
                                  </m:r>
                                </m:sub>
                              </m:sSub>
                            </m:e>
                          </m:mr>
                          <m:m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e>
                          </m:mr>
                          <m:mr>
                            <m:e>
                              <m:sSub>
                                <m:sSubPr>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e>
                                <m:sub>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8</m:t>
                                  </m:r>
                                </m:sub>
                              </m:sSub>
                            </m:e>
                          </m:mr>
                        </m:m>
                      </m:e>
                    </m:d>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 </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d>
                      <m:dPr>
                        <m:begChr m:val="["/>
                        <m:end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d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0, 1</m:t>
                        </m:r>
                      </m:e>
                    </m:d>
                  </m:oMath>
                </a14:m>
                <a:endParaRPr lang="en-US" altLang="zh-CN" sz="1400" dirty="0"/>
              </a:p>
              <a:p>
                <a:pPr marL="457178" lvl="1" indent="0">
                  <a:buClr>
                    <a:srgbClr val="C00000"/>
                  </a:buClr>
                  <a:buNone/>
                </a:pPr>
                <a:endParaRPr lang="en-US" altLang="zh-CN" sz="1800" dirty="0">
                  <a:latin typeface="Times New Roman" panose="02020603050405020304" pitchFamily="18" charset="0"/>
                  <a:cs typeface="Times New Roman" panose="02020603050405020304" pitchFamily="18" charset="0"/>
                  <a:sym typeface="Wingdings" panose="05000000000000000000" pitchFamily="2" charset="2"/>
                </a:endParaRPr>
              </a:p>
              <a:p>
                <a:pPr marL="457178" lvl="1" indent="0">
                  <a:buClr>
                    <a:srgbClr val="C00000"/>
                  </a:buClr>
                  <a:buNone/>
                </a:pPr>
                <a:endParaRPr lang="en-US" altLang="zh-CN" sz="900" dirty="0">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8-label prediction using </a:t>
                </a:r>
                <a14:m>
                  <m:oMath xmlns:m="http://schemas.openxmlformats.org/officeDocument/2006/math">
                    <m:sSub>
                      <m:sSubPr>
                        <m:ctrlPr>
                          <a:rPr lang="en-US" altLang="zh-CN" sz="1800" i="1" smtClean="0">
                            <a:latin typeface="Cambria Math" panose="02040503050406030204" pitchFamily="18" charset="0"/>
                            <a:sym typeface="Times New Roman" panose="02020603050405020304" pitchFamily="18" charset="0"/>
                          </a:rPr>
                        </m:ctrlPr>
                      </m:sSubPr>
                      <m:e>
                        <m:r>
                          <a:rPr lang="en-US" altLang="zh-CN" sz="1800" i="1">
                            <a:latin typeface="Cambria Math" panose="02040503050406030204" pitchFamily="18" charset="0"/>
                            <a:sym typeface="Times New Roman" panose="02020603050405020304" pitchFamily="18" charset="0"/>
                          </a:rPr>
                          <m:t>𝑅𝑜𝐵𝐸𝑅𝑇𝑎</m:t>
                        </m:r>
                      </m:e>
                      <m:sub>
                        <m:r>
                          <a:rPr lang="en-US" altLang="zh-CN" sz="1800" i="1">
                            <a:latin typeface="Cambria Math" panose="02040503050406030204" pitchFamily="18" charset="0"/>
                            <a:sym typeface="Times New Roman" panose="02020603050405020304" pitchFamily="18" charset="0"/>
                          </a:rPr>
                          <m:t>𝑙𝑎𝑟𝑔𝑒</m:t>
                        </m:r>
                      </m:sub>
                    </m:sSub>
                  </m:oMath>
                </a14:m>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a:p>
                <a:pPr lvl="2"/>
                <a:r>
                  <a:rPr lang="en-US" altLang="zh-CN" sz="1800" b="1" i="1" dirty="0">
                    <a:latin typeface="Times New Roman" panose="02020603050405020304" pitchFamily="18" charset="0"/>
                    <a:cs typeface="Times New Roman" panose="02020603050405020304" pitchFamily="18" charset="0"/>
                    <a:sym typeface="Times New Roman" panose="02020603050405020304" pitchFamily="18" charset="0"/>
                  </a:rPr>
                  <a:t>78.3%</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Macro ROC AUC</a:t>
                </a: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i="1" dirty="0">
                    <a:latin typeface="Times New Roman" panose="02020603050405020304" pitchFamily="18" charset="0"/>
                    <a:cs typeface="Times New Roman" panose="02020603050405020304" pitchFamily="18" charset="0"/>
                    <a:sym typeface="Wingdings" panose="05000000000000000000" pitchFamily="2" charset="2"/>
                  </a:rPr>
                  <a:t>Objective: </a:t>
                </a:r>
              </a:p>
              <a:p>
                <a:pPr marL="1200128" lvl="2" indent="-285750"/>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generate confidence level of each emotion categories based on input sentence</a:t>
                </a:r>
                <a:endPar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endParaRPr lang="en-US" altLang="zh-CN" sz="1100" b="1" dirty="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Generate a set of entities for next sentence</a:t>
                </a:r>
              </a:p>
              <a:p>
                <a:pPr marL="457178" lvl="1" indent="0">
                  <a:buClr>
                    <a:srgbClr val="C00000"/>
                  </a:buClr>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  Named entity extraction using </a:t>
                </a:r>
                <a:r>
                  <a:rPr lang="en-US" altLang="zh-CN" sz="1600" dirty="0">
                    <a:latin typeface="IBM Plex Mono" panose="020B0509050203000203" pitchFamily="49" charset="0"/>
                    <a:cs typeface="Times New Roman" panose="02020603050405020304" pitchFamily="18" charset="0"/>
                    <a:sym typeface="Wingdings" panose="05000000000000000000" pitchFamily="2" charset="2"/>
                  </a:rPr>
                  <a:t>sng_parser</a:t>
                </a:r>
              </a:p>
              <a:p>
                <a:pPr lvl="1">
                  <a:buFont typeface="Wingdings" panose="05000000000000000000" pitchFamily="2" charset="2"/>
                  <a:buChar char="à"/>
                </a:pPr>
                <a:r>
                  <a:rPr lang="en-US" altLang="zh-CN" sz="1800" i="1" dirty="0">
                    <a:latin typeface="Times New Roman" panose="02020603050405020304" pitchFamily="18" charset="0"/>
                    <a:cs typeface="Times New Roman" panose="02020603050405020304" pitchFamily="18" charset="0"/>
                    <a:sym typeface="Wingdings" panose="05000000000000000000" pitchFamily="2" charset="2"/>
                  </a:rPr>
                  <a:t> Objective: </a:t>
                </a:r>
              </a:p>
              <a:p>
                <a:pPr lvl="2"/>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generate a set of entities based on context</a:t>
                </a:r>
                <a:endParaRPr lang="en-US" altLang="zh-CN" sz="1800" dirty="0">
                  <a:latin typeface="IBM Plex Mono" panose="020B0509050203000203" pitchFamily="49" charset="0"/>
                  <a:cs typeface="Times New Roman" panose="02020603050405020304" pitchFamily="18" charset="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049AC1E6-355F-9D7F-F66A-BAFE780569A6}"/>
                  </a:ext>
                </a:extLst>
              </p:cNvPr>
              <p:cNvSpPr>
                <a:spLocks noGrp="1" noRot="1" noChangeAspect="1" noMove="1" noResize="1" noEditPoints="1" noAdjustHandles="1" noChangeArrowheads="1" noChangeShapeType="1" noTextEdit="1"/>
              </p:cNvSpPr>
              <p:nvPr>
                <p:ph idx="1"/>
              </p:nvPr>
            </p:nvSpPr>
            <p:spPr>
              <a:xfrm>
                <a:off x="223072" y="1484371"/>
                <a:ext cx="5361995" cy="5373631"/>
              </a:xfrm>
              <a:blipFill>
                <a:blip r:embed="rId3"/>
                <a:stretch>
                  <a:fillRect l="-796" t="-102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F702282-CB97-A4FE-01B4-A2AAE20E1C30}"/>
              </a:ext>
            </a:extLst>
          </p:cNvPr>
          <p:cNvSpPr/>
          <p:nvPr/>
        </p:nvSpPr>
        <p:spPr>
          <a:xfrm>
            <a:off x="5913121" y="1534334"/>
            <a:ext cx="5377395" cy="159632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10" name="Rectangle 9">
            <a:extLst>
              <a:ext uri="{FF2B5EF4-FFF2-40B4-BE49-F238E27FC236}">
                <a16:creationId xmlns:a16="http://schemas.microsoft.com/office/drawing/2014/main" id="{9B4D193A-72B0-32B6-A0B3-8A7F73B3E29C}"/>
              </a:ext>
            </a:extLst>
          </p:cNvPr>
          <p:cNvSpPr/>
          <p:nvPr/>
        </p:nvSpPr>
        <p:spPr>
          <a:xfrm>
            <a:off x="5913121" y="5369869"/>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11" name="Rectangle 10">
            <a:extLst>
              <a:ext uri="{FF2B5EF4-FFF2-40B4-BE49-F238E27FC236}">
                <a16:creationId xmlns:a16="http://schemas.microsoft.com/office/drawing/2014/main" id="{5076F6EF-3B87-7C77-B97D-162C8A5859E7}"/>
              </a:ext>
            </a:extLst>
          </p:cNvPr>
          <p:cNvSpPr/>
          <p:nvPr/>
        </p:nvSpPr>
        <p:spPr>
          <a:xfrm>
            <a:off x="6038716" y="1686784"/>
            <a:ext cx="1811179"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2" name="Rectangle 11">
            <a:extLst>
              <a:ext uri="{FF2B5EF4-FFF2-40B4-BE49-F238E27FC236}">
                <a16:creationId xmlns:a16="http://schemas.microsoft.com/office/drawing/2014/main" id="{3DF31A2C-D030-BED1-DBC6-33655442348C}"/>
              </a:ext>
            </a:extLst>
          </p:cNvPr>
          <p:cNvSpPr/>
          <p:nvPr/>
        </p:nvSpPr>
        <p:spPr>
          <a:xfrm>
            <a:off x="5913121" y="3270104"/>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7A5799D-718C-A516-BE39-1B54ECEE6B51}"/>
                  </a:ext>
                </a:extLst>
              </p:cNvPr>
              <p:cNvSpPr/>
              <p:nvPr/>
            </p:nvSpPr>
            <p:spPr>
              <a:xfrm>
                <a:off x="5913121" y="3971385"/>
                <a:ext cx="5377395" cy="594436"/>
              </a:xfrm>
              <a:prstGeom prst="rect">
                <a:avLst/>
              </a:prstGeom>
              <a:solidFill>
                <a:srgbClr val="7F7F7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sym typeface="Times New Roman" panose="02020603050405020304" pitchFamily="18" charset="0"/>
                        </a:rPr>
                        <m:t>𝑂𝑃𝑇</m:t>
                      </m:r>
                      <m:r>
                        <a:rPr lang="en-US" altLang="zh-CN" b="0" i="1" smtClean="0">
                          <a:solidFill>
                            <a:schemeClr val="bg1"/>
                          </a:solidFill>
                          <a:latin typeface="Cambria Math" panose="02040503050406030204" pitchFamily="18" charset="0"/>
                          <a:sym typeface="Times New Roman" panose="02020603050405020304" pitchFamily="18" charset="0"/>
                        </a:rPr>
                        <m:t> 1.3</m:t>
                      </m:r>
                      <m:r>
                        <a:rPr lang="en-US" altLang="zh-CN" b="0" i="1" smtClean="0">
                          <a:solidFill>
                            <a:schemeClr val="bg1"/>
                          </a:solidFill>
                          <a:latin typeface="Cambria Math" panose="02040503050406030204" pitchFamily="18" charset="0"/>
                          <a:sym typeface="Times New Roman" panose="02020603050405020304" pitchFamily="18" charset="0"/>
                        </a:rPr>
                        <m:t>𝐵</m:t>
                      </m:r>
                    </m:oMath>
                  </m:oMathPara>
                </a14:m>
                <a:endParaRPr dirty="0"/>
              </a:p>
            </p:txBody>
          </p:sp>
        </mc:Choice>
        <mc:Fallback xmlns="">
          <p:sp>
            <p:nvSpPr>
              <p:cNvPr id="13" name="Rectangle 12">
                <a:extLst>
                  <a:ext uri="{FF2B5EF4-FFF2-40B4-BE49-F238E27FC236}">
                    <a16:creationId xmlns:a16="http://schemas.microsoft.com/office/drawing/2014/main" id="{27A5799D-718C-A516-BE39-1B54ECEE6B51}"/>
                  </a:ext>
                </a:extLst>
              </p:cNvPr>
              <p:cNvSpPr>
                <a:spLocks noRot="1" noChangeAspect="1" noMove="1" noResize="1" noEditPoints="1" noAdjustHandles="1" noChangeArrowheads="1" noChangeShapeType="1" noTextEdit="1"/>
              </p:cNvSpPr>
              <p:nvPr/>
            </p:nvSpPr>
            <p:spPr>
              <a:xfrm>
                <a:off x="5913121" y="3971385"/>
                <a:ext cx="5377395" cy="594436"/>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798C974-0482-6ABD-6550-63BEEC24071A}"/>
              </a:ext>
            </a:extLst>
          </p:cNvPr>
          <p:cNvSpPr txBox="1"/>
          <p:nvPr/>
        </p:nvSpPr>
        <p:spPr>
          <a:xfrm>
            <a:off x="6048337" y="1691522"/>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7" name="Rectangle 16">
            <a:extLst>
              <a:ext uri="{FF2B5EF4-FFF2-40B4-BE49-F238E27FC236}">
                <a16:creationId xmlns:a16="http://schemas.microsoft.com/office/drawing/2014/main" id="{04253EDD-97B8-94F7-23AE-EFA23D8337BD}"/>
              </a:ext>
            </a:extLst>
          </p:cNvPr>
          <p:cNvSpPr/>
          <p:nvPr/>
        </p:nvSpPr>
        <p:spPr>
          <a:xfrm>
            <a:off x="7940248" y="1686784"/>
            <a:ext cx="1811179" cy="123602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1" name="Rectangle 20">
            <a:extLst>
              <a:ext uri="{FF2B5EF4-FFF2-40B4-BE49-F238E27FC236}">
                <a16:creationId xmlns:a16="http://schemas.microsoft.com/office/drawing/2014/main" id="{2A87CB47-4083-7F40-1078-92E53F0D8915}"/>
              </a:ext>
            </a:extLst>
          </p:cNvPr>
          <p:cNvSpPr/>
          <p:nvPr/>
        </p:nvSpPr>
        <p:spPr>
          <a:xfrm>
            <a:off x="9853226" y="1686784"/>
            <a:ext cx="1335492" cy="123602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2" name="TextBox 21">
            <a:extLst>
              <a:ext uri="{FF2B5EF4-FFF2-40B4-BE49-F238E27FC236}">
                <a16:creationId xmlns:a16="http://schemas.microsoft.com/office/drawing/2014/main" id="{D5EFDB28-E139-5E4A-6689-8957299D7283}"/>
              </a:ext>
            </a:extLst>
          </p:cNvPr>
          <p:cNvSpPr txBox="1"/>
          <p:nvPr/>
        </p:nvSpPr>
        <p:spPr>
          <a:xfrm>
            <a:off x="7951695" y="1691522"/>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 name="TextBox 23">
            <a:extLst>
              <a:ext uri="{FF2B5EF4-FFF2-40B4-BE49-F238E27FC236}">
                <a16:creationId xmlns:a16="http://schemas.microsoft.com/office/drawing/2014/main" id="{017953BF-ECEB-F345-61B8-A93777B8AE37}"/>
              </a:ext>
            </a:extLst>
          </p:cNvPr>
          <p:cNvSpPr txBox="1"/>
          <p:nvPr/>
        </p:nvSpPr>
        <p:spPr>
          <a:xfrm>
            <a:off x="9853226" y="1691522"/>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8" name="TextBox 47">
            <a:extLst>
              <a:ext uri="{FF2B5EF4-FFF2-40B4-BE49-F238E27FC236}">
                <a16:creationId xmlns:a16="http://schemas.microsoft.com/office/drawing/2014/main" id="{E5518AE7-51B0-930A-8C80-B8435C07F89A}"/>
              </a:ext>
            </a:extLst>
          </p:cNvPr>
          <p:cNvSpPr txBox="1"/>
          <p:nvPr/>
        </p:nvSpPr>
        <p:spPr>
          <a:xfrm>
            <a:off x="6065957"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49" name="TextBox 48">
            <a:extLst>
              <a:ext uri="{FF2B5EF4-FFF2-40B4-BE49-F238E27FC236}">
                <a16:creationId xmlns:a16="http://schemas.microsoft.com/office/drawing/2014/main" id="{F7DB5094-5E8F-EDDF-A506-8330D224ECE7}"/>
              </a:ext>
            </a:extLst>
          </p:cNvPr>
          <p:cNvSpPr txBox="1"/>
          <p:nvPr/>
        </p:nvSpPr>
        <p:spPr>
          <a:xfrm>
            <a:off x="7956698" y="1920146"/>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1" name="TextBox 50">
            <a:extLst>
              <a:ext uri="{FF2B5EF4-FFF2-40B4-BE49-F238E27FC236}">
                <a16:creationId xmlns:a16="http://schemas.microsoft.com/office/drawing/2014/main" id="{86F658CB-D0C3-057F-1D5D-89E9F113F2F0}"/>
              </a:ext>
            </a:extLst>
          </p:cNvPr>
          <p:cNvSpPr txBox="1"/>
          <p:nvPr/>
        </p:nvSpPr>
        <p:spPr>
          <a:xfrm>
            <a:off x="9859341" y="1920787"/>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52" name="TextBox 51">
            <a:extLst>
              <a:ext uri="{FF2B5EF4-FFF2-40B4-BE49-F238E27FC236}">
                <a16:creationId xmlns:a16="http://schemas.microsoft.com/office/drawing/2014/main" id="{1E9C16DF-E12B-6EC1-B3EB-46185A270735}"/>
              </a:ext>
            </a:extLst>
          </p:cNvPr>
          <p:cNvSpPr txBox="1"/>
          <p:nvPr/>
        </p:nvSpPr>
        <p:spPr>
          <a:xfrm>
            <a:off x="5911954" y="5351820"/>
            <a:ext cx="2398413" cy="338554"/>
          </a:xfrm>
          <a:prstGeom prst="rect">
            <a:avLst/>
          </a:prstGeom>
          <a:noFill/>
        </p:spPr>
        <p:txBody>
          <a:bodyPr wrap="none" rtlCol="0">
            <a:spAutoFit/>
          </a:bodyPr>
          <a:lstStyle/>
          <a:p>
            <a:r>
              <a:rPr lang="en-US" altLang="zh-CN"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54" name="Straight Connector 53">
            <a:extLst>
              <a:ext uri="{FF2B5EF4-FFF2-40B4-BE49-F238E27FC236}">
                <a16:creationId xmlns:a16="http://schemas.microsoft.com/office/drawing/2014/main" id="{30959AC8-31DE-604F-1D70-B271ABC09290}"/>
              </a:ext>
            </a:extLst>
          </p:cNvPr>
          <p:cNvCxnSpPr/>
          <p:nvPr/>
        </p:nvCxnSpPr>
        <p:spPr>
          <a:xfrm>
            <a:off x="5911953"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BD86510-8F31-50D7-E8EA-31938121100A}"/>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54DFAAF-4696-D89C-CF4D-B3E7E4D3572E}"/>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E90CAA-BF16-71FD-9787-A31BFCBE03C4}"/>
              </a:ext>
            </a:extLst>
          </p:cNvPr>
          <p:cNvCxnSpPr>
            <a:cxnSpLocks/>
          </p:cNvCxnSpPr>
          <p:nvPr/>
        </p:nvCxnSpPr>
        <p:spPr>
          <a:xfrm>
            <a:off x="9853226"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4AB2D2F-B434-166F-98FB-34200E14FF73}"/>
              </a:ext>
            </a:extLst>
          </p:cNvPr>
          <p:cNvCxnSpPr>
            <a:stCxn id="6" idx="2"/>
            <a:endCxn id="12" idx="0"/>
          </p:cNvCxnSpPr>
          <p:nvPr/>
        </p:nvCxnSpPr>
        <p:spPr>
          <a:xfrm>
            <a:off x="8601819" y="3130661"/>
            <a:ext cx="0" cy="139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AA61CA6-3BBF-93E4-1CFA-CCB9408AF25C}"/>
              </a:ext>
            </a:extLst>
          </p:cNvPr>
          <p:cNvCxnSpPr>
            <a:cxnSpLocks/>
            <a:stCxn id="12" idx="2"/>
            <a:endCxn id="13" idx="0"/>
          </p:cNvCxnSpPr>
          <p:nvPr/>
        </p:nvCxnSpPr>
        <p:spPr>
          <a:xfrm>
            <a:off x="8601819" y="3864540"/>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B32230-115E-99BC-61A0-E631EC9AE1BC}"/>
              </a:ext>
            </a:extLst>
          </p:cNvPr>
          <p:cNvCxnSpPr>
            <a:cxnSpLocks/>
            <a:stCxn id="13" idx="2"/>
            <a:endCxn id="39" idx="0"/>
          </p:cNvCxnSpPr>
          <p:nvPr/>
        </p:nvCxnSpPr>
        <p:spPr>
          <a:xfrm>
            <a:off x="8601819" y="4565821"/>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D98C254-97B4-FD2C-D9B5-A07743001DFB}"/>
              </a:ext>
            </a:extLst>
          </p:cNvPr>
          <p:cNvSpPr txBox="1"/>
          <p:nvPr/>
        </p:nvSpPr>
        <p:spPr>
          <a:xfrm>
            <a:off x="6056197" y="1937524"/>
            <a:ext cx="1811177" cy="984950"/>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grpSp>
        <p:nvGrpSpPr>
          <p:cNvPr id="46" name="Group 45">
            <a:extLst>
              <a:ext uri="{FF2B5EF4-FFF2-40B4-BE49-F238E27FC236}">
                <a16:creationId xmlns:a16="http://schemas.microsoft.com/office/drawing/2014/main" id="{C07A270D-E182-EC7D-3E8E-CC28AF0AFFCB}"/>
              </a:ext>
            </a:extLst>
          </p:cNvPr>
          <p:cNvGrpSpPr/>
          <p:nvPr/>
        </p:nvGrpSpPr>
        <p:grpSpPr>
          <a:xfrm>
            <a:off x="8762656" y="1991014"/>
            <a:ext cx="909256" cy="854098"/>
            <a:chOff x="8545139" y="1646120"/>
            <a:chExt cx="909252" cy="854099"/>
          </a:xfrm>
        </p:grpSpPr>
        <p:sp>
          <p:nvSpPr>
            <p:cNvPr id="7" name="Partial Circle 6">
              <a:extLst>
                <a:ext uri="{FF2B5EF4-FFF2-40B4-BE49-F238E27FC236}">
                  <a16:creationId xmlns:a16="http://schemas.microsoft.com/office/drawing/2014/main" id="{CA66E612-6696-80AB-0648-CB51CAE9634E}"/>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9" name="Partial Circle 8">
              <a:extLst>
                <a:ext uri="{FF2B5EF4-FFF2-40B4-BE49-F238E27FC236}">
                  <a16:creationId xmlns:a16="http://schemas.microsoft.com/office/drawing/2014/main" id="{92E11775-11C5-9D7B-6DB7-058484AFE22D}"/>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5" name="Partial Circle 14">
              <a:extLst>
                <a:ext uri="{FF2B5EF4-FFF2-40B4-BE49-F238E27FC236}">
                  <a16:creationId xmlns:a16="http://schemas.microsoft.com/office/drawing/2014/main" id="{837CCAE7-C30A-ED9A-AEC9-72145CD2488C}"/>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6" name="Partial Circle 15">
              <a:extLst>
                <a:ext uri="{FF2B5EF4-FFF2-40B4-BE49-F238E27FC236}">
                  <a16:creationId xmlns:a16="http://schemas.microsoft.com/office/drawing/2014/main" id="{29B874F5-66FE-D0FF-A59F-EB3FAFF63009}"/>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8" name="Partial Circle 17">
              <a:extLst>
                <a:ext uri="{FF2B5EF4-FFF2-40B4-BE49-F238E27FC236}">
                  <a16:creationId xmlns:a16="http://schemas.microsoft.com/office/drawing/2014/main" id="{5CCB6DD1-6673-3AA6-AB66-89FDDD17C9F8}"/>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9" name="Partial Circle 18">
              <a:extLst>
                <a:ext uri="{FF2B5EF4-FFF2-40B4-BE49-F238E27FC236}">
                  <a16:creationId xmlns:a16="http://schemas.microsoft.com/office/drawing/2014/main" id="{C6579A3C-EF09-BF4E-72C1-25FB4425D80A}"/>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20" name="Partial Circle 19">
              <a:extLst>
                <a:ext uri="{FF2B5EF4-FFF2-40B4-BE49-F238E27FC236}">
                  <a16:creationId xmlns:a16="http://schemas.microsoft.com/office/drawing/2014/main" id="{CD56FA12-5EB2-952C-CC9F-2F778289B64E}"/>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23" name="Partial Circle 22">
              <a:extLst>
                <a:ext uri="{FF2B5EF4-FFF2-40B4-BE49-F238E27FC236}">
                  <a16:creationId xmlns:a16="http://schemas.microsoft.com/office/drawing/2014/main" id="{7831CEE9-4B5E-4DEB-9843-F1D85F4A6EAC}"/>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31" name="TextBox 30">
              <a:extLst>
                <a:ext uri="{FF2B5EF4-FFF2-40B4-BE49-F238E27FC236}">
                  <a16:creationId xmlns:a16="http://schemas.microsoft.com/office/drawing/2014/main" id="{F5198834-FAB0-6009-3481-A094AE721C21}"/>
                </a:ext>
              </a:extLst>
            </p:cNvPr>
            <p:cNvSpPr txBox="1"/>
            <p:nvPr/>
          </p:nvSpPr>
          <p:spPr>
            <a:xfrm>
              <a:off x="8883421" y="1677653"/>
              <a:ext cx="26641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9E617ADD-997B-B2D4-B6FC-55D320C3B803}"/>
                </a:ext>
              </a:extLst>
            </p:cNvPr>
            <p:cNvSpPr txBox="1"/>
            <p:nvPr/>
          </p:nvSpPr>
          <p:spPr>
            <a:xfrm>
              <a:off x="9095098" y="1772537"/>
              <a:ext cx="29847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1329BA0D-2571-4B03-6E0D-BE92761109DB}"/>
                </a:ext>
              </a:extLst>
            </p:cNvPr>
            <p:cNvSpPr txBox="1"/>
            <p:nvPr/>
          </p:nvSpPr>
          <p:spPr>
            <a:xfrm>
              <a:off x="9170340" y="1990728"/>
              <a:ext cx="284051"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936B199-7630-732E-EBB8-21707C3A266A}"/>
                </a:ext>
              </a:extLst>
            </p:cNvPr>
            <p:cNvSpPr txBox="1"/>
            <p:nvPr/>
          </p:nvSpPr>
          <p:spPr>
            <a:xfrm>
              <a:off x="9048873" y="2192946"/>
              <a:ext cx="38824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EF2637A3-7688-D81C-0657-877B1D4C1E2E}"/>
                </a:ext>
              </a:extLst>
            </p:cNvPr>
            <p:cNvSpPr txBox="1"/>
            <p:nvPr/>
          </p:nvSpPr>
          <p:spPr>
            <a:xfrm>
              <a:off x="8826175" y="2280470"/>
              <a:ext cx="38343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08DE8E47-04B4-418F-3072-30D78518B570}"/>
                </a:ext>
              </a:extLst>
            </p:cNvPr>
            <p:cNvSpPr txBox="1"/>
            <p:nvPr/>
          </p:nvSpPr>
          <p:spPr>
            <a:xfrm>
              <a:off x="8613731" y="2191518"/>
              <a:ext cx="36740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82F1A6E2-5CBA-1C04-0DBA-DB67EA63A671}"/>
                </a:ext>
              </a:extLst>
            </p:cNvPr>
            <p:cNvSpPr txBox="1"/>
            <p:nvPr/>
          </p:nvSpPr>
          <p:spPr>
            <a:xfrm>
              <a:off x="8560874" y="1986056"/>
              <a:ext cx="334741"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662430B-9185-ED26-A496-916C6D10CE33}"/>
                </a:ext>
              </a:extLst>
            </p:cNvPr>
            <p:cNvSpPr txBox="1"/>
            <p:nvPr/>
          </p:nvSpPr>
          <p:spPr>
            <a:xfrm>
              <a:off x="8545139" y="1802803"/>
              <a:ext cx="48763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068B6302-799A-A805-FD21-17B400183B3E}"/>
                  </a:ext>
                </a:extLst>
              </p:cNvPr>
              <p:cNvSpPr/>
              <p:nvPr/>
            </p:nvSpPr>
            <p:spPr>
              <a:xfrm>
                <a:off x="5913121" y="4672666"/>
                <a:ext cx="5377395" cy="594436"/>
              </a:xfrm>
              <a:prstGeom prst="rect">
                <a:avLst/>
              </a:prstGeom>
              <a:solidFill>
                <a:srgbClr val="7F7F7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sym typeface="Times New Roman" panose="02020603050405020304" pitchFamily="18" charset="0"/>
                        </a:rPr>
                        <m:t>𝑇</m:t>
                      </m:r>
                      <m:sSub>
                        <m:sSubPr>
                          <m:ctrlPr>
                            <a:rPr lang="en-US" altLang="zh-CN" i="1">
                              <a:solidFill>
                                <a:schemeClr val="bg1"/>
                              </a:solidFill>
                              <a:latin typeface="Cambria Math" panose="02040503050406030204" pitchFamily="18" charset="0"/>
                              <a:sym typeface="Times New Roman" panose="02020603050405020304" pitchFamily="18" charset="0"/>
                            </a:rPr>
                          </m:ctrlPr>
                        </m:sSubPr>
                        <m:e>
                          <m:r>
                            <a:rPr lang="en-US" altLang="zh-CN" i="1">
                              <a:solidFill>
                                <a:schemeClr val="bg1"/>
                              </a:solidFill>
                              <a:latin typeface="Cambria Math" panose="02040503050406030204" pitchFamily="18" charset="0"/>
                              <a:sym typeface="Times New Roman" panose="02020603050405020304" pitchFamily="18" charset="0"/>
                            </a:rPr>
                            <m:t>5</m:t>
                          </m:r>
                        </m:e>
                        <m:sub>
                          <m:r>
                            <a:rPr lang="zh-CN" altLang="en-US" i="1">
                              <a:solidFill>
                                <a:schemeClr val="bg1"/>
                              </a:solidFill>
                              <a:latin typeface="Cambria Math" panose="02040503050406030204" pitchFamily="18" charset="0"/>
                              <a:sym typeface="Times New Roman" panose="02020603050405020304" pitchFamily="18" charset="0"/>
                            </a:rPr>
                            <m:t>𝑏𝑎𝑠𝑒</m:t>
                          </m:r>
                        </m:sub>
                      </m:sSub>
                      <m:r>
                        <a:rPr lang="zh-CN" altLang="en-US" i="1">
                          <a:solidFill>
                            <a:schemeClr val="bg1"/>
                          </a:solidFill>
                          <a:latin typeface="Cambria Math" panose="02040503050406030204" pitchFamily="18" charset="0"/>
                          <a:sym typeface="Times New Roman" panose="02020603050405020304" pitchFamily="18" charset="0"/>
                        </a:rPr>
                        <m:t>  </m:t>
                      </m:r>
                      <m:r>
                        <a:rPr lang="zh-CN" altLang="en-US" i="1">
                          <a:solidFill>
                            <a:schemeClr val="bg1"/>
                          </a:solidFill>
                          <a:latin typeface="Cambria Math" panose="02040503050406030204" pitchFamily="18" charset="0"/>
                          <a:sym typeface="Times New Roman" panose="02020603050405020304" pitchFamily="18" charset="0"/>
                        </a:rPr>
                        <m:t>𝐹𝑖𝑛𝑒𝑡𝑢𝑛𝑒𝑑</m:t>
                      </m:r>
                      <m:r>
                        <a:rPr lang="zh-CN" altLang="en-US" i="1">
                          <a:solidFill>
                            <a:schemeClr val="bg1"/>
                          </a:solidFill>
                          <a:latin typeface="Cambria Math" panose="02040503050406030204" pitchFamily="18" charset="0"/>
                          <a:sym typeface="Times New Roman" panose="02020603050405020304" pitchFamily="18" charset="0"/>
                        </a:rPr>
                        <m:t> </m:t>
                      </m:r>
                      <m:r>
                        <a:rPr lang="zh-CN" altLang="en-US" i="1">
                          <a:solidFill>
                            <a:schemeClr val="bg1"/>
                          </a:solidFill>
                          <a:latin typeface="Cambria Math" panose="02040503050406030204" pitchFamily="18" charset="0"/>
                          <a:sym typeface="Times New Roman" panose="02020603050405020304" pitchFamily="18" charset="0"/>
                        </a:rPr>
                        <m:t>𝐶𝑜𝑚𝑚𝑒𝑛𝐺𝑒𝑛</m:t>
                      </m:r>
                    </m:oMath>
                  </m:oMathPara>
                </a14:m>
                <a:endParaRPr/>
              </a:p>
            </p:txBody>
          </p:sp>
        </mc:Choice>
        <mc:Fallback xmlns="">
          <p:sp>
            <p:nvSpPr>
              <p:cNvPr id="39" name="Rectangle 38">
                <a:extLst>
                  <a:ext uri="{FF2B5EF4-FFF2-40B4-BE49-F238E27FC236}">
                    <a16:creationId xmlns:a16="http://schemas.microsoft.com/office/drawing/2014/main" id="{068B6302-799A-A805-FD21-17B400183B3E}"/>
                  </a:ext>
                </a:extLst>
              </p:cNvPr>
              <p:cNvSpPr>
                <a:spLocks noRot="1" noChangeAspect="1" noMove="1" noResize="1" noEditPoints="1" noAdjustHandles="1" noChangeArrowheads="1" noChangeShapeType="1" noTextEdit="1"/>
              </p:cNvSpPr>
              <p:nvPr/>
            </p:nvSpPr>
            <p:spPr>
              <a:xfrm>
                <a:off x="5913121" y="4672666"/>
                <a:ext cx="5377395" cy="594436"/>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D8A9A93B-3F97-F25C-5D89-F59EFA23433E}"/>
              </a:ext>
            </a:extLst>
          </p:cNvPr>
          <p:cNvCxnSpPr>
            <a:cxnSpLocks/>
            <a:stCxn id="39" idx="2"/>
            <a:endCxn id="10" idx="0"/>
          </p:cNvCxnSpPr>
          <p:nvPr/>
        </p:nvCxnSpPr>
        <p:spPr>
          <a:xfrm>
            <a:off x="8601819" y="5267102"/>
            <a:ext cx="0" cy="1027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3" name="Google Shape;714;p78">
            <a:extLst>
              <a:ext uri="{FF2B5EF4-FFF2-40B4-BE49-F238E27FC236}">
                <a16:creationId xmlns:a16="http://schemas.microsoft.com/office/drawing/2014/main" id="{27055E54-3859-8BCC-C438-5931CD7484CA}"/>
              </a:ext>
            </a:extLst>
          </p:cNvPr>
          <p:cNvPicPr preferRelativeResize="0"/>
          <p:nvPr/>
        </p:nvPicPr>
        <p:blipFill>
          <a:blip r:embed="rId6">
            <a:alphaModFix/>
          </a:blip>
          <a:stretch>
            <a:fillRect/>
          </a:stretch>
        </p:blipFill>
        <p:spPr>
          <a:xfrm>
            <a:off x="4027373" y="1897507"/>
            <a:ext cx="1279173" cy="1205267"/>
          </a:xfrm>
          <a:prstGeom prst="rect">
            <a:avLst/>
          </a:prstGeom>
          <a:noFill/>
          <a:ln>
            <a:noFill/>
          </a:ln>
        </p:spPr>
      </p:pic>
      <p:cxnSp>
        <p:nvCxnSpPr>
          <p:cNvPr id="64" name="Google Shape;623;p76">
            <a:extLst>
              <a:ext uri="{FF2B5EF4-FFF2-40B4-BE49-F238E27FC236}">
                <a16:creationId xmlns:a16="http://schemas.microsoft.com/office/drawing/2014/main" id="{2862BA97-D380-5834-58FC-45B7F6EC3715}"/>
              </a:ext>
            </a:extLst>
          </p:cNvPr>
          <p:cNvCxnSpPr>
            <a:cxnSpLocks/>
            <a:stCxn id="12" idx="1"/>
            <a:endCxn id="39" idx="1"/>
          </p:cNvCxnSpPr>
          <p:nvPr/>
        </p:nvCxnSpPr>
        <p:spPr>
          <a:xfrm rot="10800000" flipV="1">
            <a:off x="5913121" y="3567322"/>
            <a:ext cx="12700" cy="1402562"/>
          </a:xfrm>
          <a:prstGeom prst="bentConnector3">
            <a:avLst>
              <a:gd name="adj1" fmla="val 900000"/>
            </a:avLst>
          </a:prstGeom>
          <a:noFill/>
          <a:ln w="19050"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324527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0"/>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760" name="Google Shape;760;p80"/>
          <p:cNvSpPr txBox="1"/>
          <p:nvPr/>
        </p:nvSpPr>
        <p:spPr>
          <a:xfrm>
            <a:off x="-239799" y="919998"/>
            <a:ext cx="68672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771" name="Google Shape;771;p80"/>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9" name="Google Shape;809;p80"/>
          <p:cNvSpPr/>
          <p:nvPr/>
        </p:nvSpPr>
        <p:spPr>
          <a:xfrm>
            <a:off x="5633823" y="10549597"/>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0" name="Google Shape;810;p80"/>
          <p:cNvSpPr/>
          <p:nvPr/>
        </p:nvSpPr>
        <p:spPr>
          <a:xfrm>
            <a:off x="5229309" y="-541723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1" name="Google Shape;811;p80"/>
          <p:cNvSpPr/>
          <p:nvPr/>
        </p:nvSpPr>
        <p:spPr>
          <a:xfrm>
            <a:off x="-10714076" y="342004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2" name="Google Shape;812;p80"/>
          <p:cNvSpPr/>
          <p:nvPr/>
        </p:nvSpPr>
        <p:spPr>
          <a:xfrm>
            <a:off x="19652895" y="3112016"/>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761" name="Google Shape;761;p80"/>
          <p:cNvSpPr txBox="1"/>
          <p:nvPr/>
        </p:nvSpPr>
        <p:spPr>
          <a:xfrm>
            <a:off x="3251829" y="1844510"/>
            <a:ext cx="672000"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762" name="Google Shape;762;p80"/>
          <p:cNvSpPr/>
          <p:nvPr/>
        </p:nvSpPr>
        <p:spPr>
          <a:xfrm>
            <a:off x="761299" y="5036880"/>
            <a:ext cx="7663481"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763" name="Google Shape;763;p80"/>
          <p:cNvSpPr/>
          <p:nvPr/>
        </p:nvSpPr>
        <p:spPr>
          <a:xfrm>
            <a:off x="761300" y="3227985"/>
            <a:ext cx="6593296"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dirty="0">
                <a:solidFill>
                  <a:srgbClr val="000000"/>
                </a:solidFill>
                <a:latin typeface="Times New Roman"/>
                <a:ea typeface="Times New Roman"/>
                <a:cs typeface="Times New Roman"/>
                <a:sym typeface="Times New Roman"/>
              </a:rPr>
              <a:t>Explicit Key Information</a:t>
            </a:r>
            <a:endParaRPr sz="2000" b="1" dirty="0">
              <a:solidFill>
                <a:srgbClr val="000000"/>
              </a:solidFill>
              <a:latin typeface="Times New Roman"/>
              <a:ea typeface="Times New Roman"/>
              <a:cs typeface="Times New Roman"/>
              <a:sym typeface="Times New Roman"/>
            </a:endParaRPr>
          </a:p>
        </p:txBody>
      </p:sp>
      <p:sp>
        <p:nvSpPr>
          <p:cNvPr id="764" name="Google Shape;764;p80"/>
          <p:cNvSpPr/>
          <p:nvPr/>
        </p:nvSpPr>
        <p:spPr>
          <a:xfrm>
            <a:off x="764495" y="1405684"/>
            <a:ext cx="659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765" name="Google Shape;765;p80"/>
          <p:cNvSpPr/>
          <p:nvPr/>
        </p:nvSpPr>
        <p:spPr>
          <a:xfrm>
            <a:off x="4218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766" name="Google Shape;766;p80"/>
          <p:cNvSpPr txBox="1"/>
          <p:nvPr/>
        </p:nvSpPr>
        <p:spPr>
          <a:xfrm>
            <a:off x="817435" y="4221783"/>
            <a:ext cx="22524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767" name="Google Shape;767;p80"/>
          <p:cNvSpPr/>
          <p:nvPr/>
        </p:nvSpPr>
        <p:spPr>
          <a:xfrm>
            <a:off x="3249519" y="3332605"/>
            <a:ext cx="4051600" cy="121360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68" name="Google Shape;768;p80"/>
          <p:cNvSpPr/>
          <p:nvPr/>
        </p:nvSpPr>
        <p:spPr>
          <a:xfrm>
            <a:off x="3340956" y="3402768"/>
            <a:ext cx="1610747"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769" name="Google Shape;769;p80"/>
          <p:cNvSpPr/>
          <p:nvPr/>
        </p:nvSpPr>
        <p:spPr>
          <a:xfrm>
            <a:off x="5647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770" name="Google Shape;770;p80"/>
          <p:cNvSpPr/>
          <p:nvPr/>
        </p:nvSpPr>
        <p:spPr>
          <a:xfrm>
            <a:off x="5104881" y="3754161"/>
            <a:ext cx="389200" cy="389200"/>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72" name="Google Shape;772;p80"/>
          <p:cNvCxnSpPr>
            <a:stCxn id="767" idx="3"/>
            <a:endCxn id="773" idx="1"/>
          </p:cNvCxnSpPr>
          <p:nvPr/>
        </p:nvCxnSpPr>
        <p:spPr>
          <a:xfrm rot="10800000" flipH="1">
            <a:off x="7301119" y="3028605"/>
            <a:ext cx="453200" cy="910800"/>
          </a:xfrm>
          <a:prstGeom prst="bentConnector3">
            <a:avLst>
              <a:gd name="adj1" fmla="val 49993"/>
            </a:avLst>
          </a:prstGeom>
          <a:noFill/>
          <a:ln w="38100" cap="flat" cmpd="sng">
            <a:solidFill>
              <a:srgbClr val="171616"/>
            </a:solidFill>
            <a:prstDash val="solid"/>
            <a:miter lim="800000"/>
            <a:headEnd type="none" w="sm" len="sm"/>
            <a:tailEnd type="triangle" w="med" len="med"/>
          </a:ln>
        </p:spPr>
      </p:cxnSp>
      <p:cxnSp>
        <p:nvCxnSpPr>
          <p:cNvPr id="774" name="Google Shape;774;p80"/>
          <p:cNvCxnSpPr>
            <a:endCxn id="767" idx="0"/>
          </p:cNvCxnSpPr>
          <p:nvPr/>
        </p:nvCxnSpPr>
        <p:spPr>
          <a:xfrm>
            <a:off x="5275319" y="2941005"/>
            <a:ext cx="0" cy="391600"/>
          </a:xfrm>
          <a:prstGeom prst="straightConnector1">
            <a:avLst/>
          </a:prstGeom>
          <a:noFill/>
          <a:ln w="38100" cap="flat" cmpd="sng">
            <a:solidFill>
              <a:schemeClr val="dk1"/>
            </a:solidFill>
            <a:prstDash val="solid"/>
            <a:miter lim="800000"/>
            <a:headEnd type="none" w="sm" len="sm"/>
            <a:tailEnd type="triangle" w="med" len="med"/>
          </a:ln>
        </p:spPr>
      </p:cxnSp>
      <p:sp>
        <p:nvSpPr>
          <p:cNvPr id="775" name="Google Shape;775;p80"/>
          <p:cNvSpPr txBox="1"/>
          <p:nvPr/>
        </p:nvSpPr>
        <p:spPr>
          <a:xfrm>
            <a:off x="817433" y="2508030"/>
            <a:ext cx="20296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776" name="Google Shape;776;p80"/>
          <p:cNvSpPr/>
          <p:nvPr/>
        </p:nvSpPr>
        <p:spPr>
          <a:xfrm>
            <a:off x="3251829" y="5211413"/>
            <a:ext cx="3131480"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777" name="Google Shape;777;p80"/>
          <p:cNvCxnSpPr>
            <a:cxnSpLocks/>
            <a:stCxn id="767" idx="2"/>
            <a:endCxn id="776" idx="0"/>
          </p:cNvCxnSpPr>
          <p:nvPr/>
        </p:nvCxnSpPr>
        <p:spPr>
          <a:xfrm rot="5400000">
            <a:off x="4713840" y="4649934"/>
            <a:ext cx="665208" cy="457750"/>
          </a:xfrm>
          <a:prstGeom prst="bentConnector3">
            <a:avLst>
              <a:gd name="adj1" fmla="val 50000"/>
            </a:avLst>
          </a:prstGeom>
          <a:noFill/>
          <a:ln w="38100" cap="flat" cmpd="sng">
            <a:solidFill>
              <a:schemeClr val="dk1"/>
            </a:solidFill>
            <a:prstDash val="solid"/>
            <a:miter lim="800000"/>
            <a:headEnd type="none" w="sm" len="sm"/>
            <a:tailEnd type="triangle" w="med" len="med"/>
          </a:ln>
        </p:spPr>
      </p:cxnSp>
      <p:cxnSp>
        <p:nvCxnSpPr>
          <p:cNvPr id="778" name="Google Shape;778;p80"/>
          <p:cNvCxnSpPr>
            <a:cxnSpLocks/>
            <a:stCxn id="767" idx="2"/>
            <a:endCxn id="779" idx="0"/>
          </p:cNvCxnSpPr>
          <p:nvPr/>
        </p:nvCxnSpPr>
        <p:spPr>
          <a:xfrm rot="16200000" flipH="1">
            <a:off x="5996212" y="3825311"/>
            <a:ext cx="665208" cy="2106995"/>
          </a:xfrm>
          <a:prstGeom prst="bentConnector3">
            <a:avLst>
              <a:gd name="adj1" fmla="val 50000"/>
            </a:avLst>
          </a:prstGeom>
          <a:noFill/>
          <a:ln w="38100" cap="flat" cmpd="sng">
            <a:solidFill>
              <a:schemeClr val="dk1"/>
            </a:solidFill>
            <a:prstDash val="solid"/>
            <a:miter lim="800000"/>
            <a:headEnd type="none" w="sm" len="sm"/>
            <a:tailEnd type="triangle" w="med" len="med"/>
          </a:ln>
        </p:spPr>
      </p:cxnSp>
      <p:sp>
        <p:nvSpPr>
          <p:cNvPr id="780" name="Google Shape;780;p80"/>
          <p:cNvSpPr txBox="1"/>
          <p:nvPr/>
        </p:nvSpPr>
        <p:spPr>
          <a:xfrm>
            <a:off x="817435" y="6146671"/>
            <a:ext cx="21020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773" name="Google Shape;773;p80"/>
          <p:cNvSpPr/>
          <p:nvPr/>
        </p:nvSpPr>
        <p:spPr>
          <a:xfrm>
            <a:off x="7754219" y="1390243"/>
            <a:ext cx="2770400" cy="3276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81" name="Google Shape;781;p80"/>
          <p:cNvCxnSpPr>
            <a:cxnSpLocks/>
            <a:stCxn id="762" idx="1"/>
            <a:endCxn id="764" idx="1"/>
          </p:cNvCxnSpPr>
          <p:nvPr/>
        </p:nvCxnSpPr>
        <p:spPr>
          <a:xfrm rot="10800000" flipH="1">
            <a:off x="761299" y="2173284"/>
            <a:ext cx="3196" cy="3631196"/>
          </a:xfrm>
          <a:prstGeom prst="bentConnector3">
            <a:avLst>
              <a:gd name="adj1" fmla="val -7152691"/>
            </a:avLst>
          </a:prstGeom>
          <a:noFill/>
          <a:ln w="38100" cap="flat" cmpd="sng">
            <a:solidFill>
              <a:schemeClr val="dk1"/>
            </a:solidFill>
            <a:prstDash val="solid"/>
            <a:miter lim="800000"/>
            <a:headEnd type="none" w="sm" len="sm"/>
            <a:tailEnd type="triangle" w="med" len="med"/>
          </a:ln>
        </p:spPr>
      </p:cxnSp>
      <p:sp>
        <p:nvSpPr>
          <p:cNvPr id="782" name="Google Shape;782;p80"/>
          <p:cNvSpPr/>
          <p:nvPr/>
        </p:nvSpPr>
        <p:spPr>
          <a:xfrm>
            <a:off x="3249519" y="1469215"/>
            <a:ext cx="32644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783" name="Google Shape;783;p80"/>
          <p:cNvSpPr/>
          <p:nvPr/>
        </p:nvSpPr>
        <p:spPr>
          <a:xfrm>
            <a:off x="3251829" y="2213841"/>
            <a:ext cx="32568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784" name="Google Shape;784;p80"/>
          <p:cNvPicPr preferRelativeResize="0"/>
          <p:nvPr/>
        </p:nvPicPr>
        <p:blipFill rotWithShape="1">
          <a:blip r:embed="rId3">
            <a:alphaModFix/>
          </a:blip>
          <a:srcRect/>
          <a:stretch/>
        </p:blipFill>
        <p:spPr>
          <a:xfrm>
            <a:off x="6567857" y="1476475"/>
            <a:ext cx="668152" cy="668152"/>
          </a:xfrm>
          <a:prstGeom prst="rect">
            <a:avLst/>
          </a:prstGeom>
          <a:noFill/>
          <a:ln w="12700" cap="flat" cmpd="sng">
            <a:solidFill>
              <a:schemeClr val="dk1"/>
            </a:solidFill>
            <a:prstDash val="solid"/>
            <a:round/>
            <a:headEnd type="none" w="sm" len="sm"/>
            <a:tailEnd type="none" w="sm" len="sm"/>
          </a:ln>
        </p:spPr>
      </p:pic>
      <p:pic>
        <p:nvPicPr>
          <p:cNvPr id="785" name="Google Shape;785;p80"/>
          <p:cNvPicPr preferRelativeResize="0"/>
          <p:nvPr/>
        </p:nvPicPr>
        <p:blipFill rotWithShape="1">
          <a:blip r:embed="rId4">
            <a:alphaModFix/>
          </a:blip>
          <a:srcRect/>
          <a:stretch/>
        </p:blipFill>
        <p:spPr>
          <a:xfrm>
            <a:off x="6567855" y="2217343"/>
            <a:ext cx="676219" cy="676219"/>
          </a:xfrm>
          <a:prstGeom prst="rect">
            <a:avLst/>
          </a:prstGeom>
          <a:noFill/>
          <a:ln w="12700" cap="flat" cmpd="sng">
            <a:solidFill>
              <a:schemeClr val="dk1"/>
            </a:solidFill>
            <a:prstDash val="solid"/>
            <a:round/>
            <a:headEnd type="none" w="sm" len="sm"/>
            <a:tailEnd type="none" w="sm" len="sm"/>
          </a:ln>
        </p:spPr>
      </p:pic>
      <p:sp>
        <p:nvSpPr>
          <p:cNvPr id="787" name="Google Shape;787;p80"/>
          <p:cNvSpPr txBox="1"/>
          <p:nvPr/>
        </p:nvSpPr>
        <p:spPr>
          <a:xfrm>
            <a:off x="3249519" y="5221967"/>
            <a:ext cx="312694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Text Pipeline</a:t>
            </a:r>
            <a:endParaRPr sz="1870" dirty="0">
              <a:solidFill>
                <a:schemeClr val="lt1"/>
              </a:solidFill>
              <a:latin typeface="Times New Roman"/>
              <a:ea typeface="Times New Roman"/>
              <a:cs typeface="Times New Roman"/>
              <a:sym typeface="Times New Roman"/>
            </a:endParaRPr>
          </a:p>
        </p:txBody>
      </p:sp>
      <p:sp>
        <p:nvSpPr>
          <p:cNvPr id="779" name="Google Shape;779;p80"/>
          <p:cNvSpPr/>
          <p:nvPr/>
        </p:nvSpPr>
        <p:spPr>
          <a:xfrm>
            <a:off x="6440415" y="5211413"/>
            <a:ext cx="1883798"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89" name="Google Shape;789;p80"/>
          <p:cNvSpPr txBox="1"/>
          <p:nvPr/>
        </p:nvSpPr>
        <p:spPr>
          <a:xfrm>
            <a:off x="6444891" y="5234043"/>
            <a:ext cx="188050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Visual Pipeline</a:t>
            </a:r>
            <a:endParaRPr sz="1870" dirty="0">
              <a:solidFill>
                <a:schemeClr val="lt1"/>
              </a:solidFill>
              <a:latin typeface="Times New Roman"/>
              <a:ea typeface="Times New Roman"/>
              <a:cs typeface="Times New Roman"/>
              <a:sym typeface="Times New Roman"/>
            </a:endParaRPr>
          </a:p>
        </p:txBody>
      </p:sp>
      <p:sp>
        <p:nvSpPr>
          <p:cNvPr id="791" name="Google Shape;791;p80"/>
          <p:cNvSpPr/>
          <p:nvPr/>
        </p:nvSpPr>
        <p:spPr>
          <a:xfrm>
            <a:off x="7820411" y="3206440"/>
            <a:ext cx="2337200" cy="1393600"/>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92" name="Google Shape;792;p80"/>
          <p:cNvSpPr txBox="1"/>
          <p:nvPr/>
        </p:nvSpPr>
        <p:spPr>
          <a:xfrm>
            <a:off x="7821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dirty="0">
                <a:solidFill>
                  <a:schemeClr val="dk1"/>
                </a:solidFill>
                <a:latin typeface="IBM Plex Mono"/>
                <a:ea typeface="IBM Plex Mono"/>
                <a:cs typeface="IBM Plex Mono"/>
                <a:sym typeface="IBM Plex Mono"/>
              </a:rPr>
              <a:t>Generate next sentence </a:t>
            </a:r>
            <a:endParaRPr sz="1333" dirty="0"/>
          </a:p>
          <a:p>
            <a:pPr>
              <a:lnSpc>
                <a:spcPct val="120000"/>
              </a:lnSpc>
            </a:pPr>
            <a:r>
              <a:rPr lang="en-US" altLang="zh-CN" sz="933" dirty="0">
                <a:solidFill>
                  <a:schemeClr val="dk1"/>
                </a:solidFill>
                <a:latin typeface="IBM Plex Mono"/>
                <a:ea typeface="IBM Plex Mono"/>
                <a:cs typeface="IBM Plex Mono"/>
                <a:sym typeface="IBM Plex Mono"/>
              </a:rPr>
              <a:t>based on following</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&lt;extra_id_0&gt;KEYWORDS: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&lt;extra_id_0&gt;CONTEXT: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&lt;extra_id_0&gt;EMOTION: […]</a:t>
            </a:r>
            <a:endParaRPr sz="933" dirty="0">
              <a:solidFill>
                <a:schemeClr val="dk1"/>
              </a:solidFill>
              <a:latin typeface="IBM Plex Mono"/>
              <a:ea typeface="IBM Plex Mono"/>
              <a:cs typeface="IBM Plex Mono"/>
              <a:sym typeface="IBM Plex Mono"/>
            </a:endParaRPr>
          </a:p>
        </p:txBody>
      </p:sp>
      <p:sp>
        <p:nvSpPr>
          <p:cNvPr id="793" name="Google Shape;793;p80"/>
          <p:cNvSpPr txBox="1"/>
          <p:nvPr/>
        </p:nvSpPr>
        <p:spPr>
          <a:xfrm>
            <a:off x="7814530" y="3206441"/>
            <a:ext cx="194786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794" name="Google Shape;794;p80"/>
          <p:cNvCxnSpPr/>
          <p:nvPr/>
        </p:nvCxnSpPr>
        <p:spPr>
          <a:xfrm>
            <a:off x="7821103" y="3483439"/>
            <a:ext cx="2336400" cy="0"/>
          </a:xfrm>
          <a:prstGeom prst="straightConnector1">
            <a:avLst/>
          </a:prstGeom>
          <a:noFill/>
          <a:ln w="19050" cap="flat" cmpd="sng">
            <a:solidFill>
              <a:schemeClr val="dk1"/>
            </a:solidFill>
            <a:prstDash val="solid"/>
            <a:miter lim="800000"/>
            <a:headEnd type="none" w="sm" len="sm"/>
            <a:tailEnd type="none" w="sm" len="sm"/>
          </a:ln>
        </p:spPr>
      </p:cxnSp>
      <p:sp>
        <p:nvSpPr>
          <p:cNvPr id="795" name="Google Shape;795;p80"/>
          <p:cNvSpPr/>
          <p:nvPr/>
        </p:nvSpPr>
        <p:spPr>
          <a:xfrm>
            <a:off x="7814531" y="1447857"/>
            <a:ext cx="2342800" cy="102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97" name="Google Shape;797;p80"/>
          <p:cNvSpPr txBox="1"/>
          <p:nvPr/>
        </p:nvSpPr>
        <p:spPr>
          <a:xfrm>
            <a:off x="8089215" y="1447857"/>
            <a:ext cx="17540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799" name="Google Shape;799;p80"/>
          <p:cNvSpPr/>
          <p:nvPr/>
        </p:nvSpPr>
        <p:spPr>
          <a:xfrm>
            <a:off x="7816087" y="2511179"/>
            <a:ext cx="2342800" cy="6544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01" name="Google Shape;801;p80"/>
          <p:cNvSpPr txBox="1"/>
          <p:nvPr/>
        </p:nvSpPr>
        <p:spPr>
          <a:xfrm>
            <a:off x="7816087" y="2511179"/>
            <a:ext cx="23428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802" name="Google Shape;802;p80"/>
          <p:cNvSpPr/>
          <p:nvPr/>
        </p:nvSpPr>
        <p:spPr>
          <a:xfrm>
            <a:off x="9468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3" name="Google Shape;803;p80"/>
          <p:cNvSpPr/>
          <p:nvPr/>
        </p:nvSpPr>
        <p:spPr>
          <a:xfrm>
            <a:off x="9412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804" name="Google Shape;804;p80"/>
          <p:cNvCxnSpPr>
            <a:stCxn id="799" idx="3"/>
            <a:endCxn id="802" idx="3"/>
          </p:cNvCxnSpPr>
          <p:nvPr/>
        </p:nvCxnSpPr>
        <p:spPr>
          <a:xfrm flipH="1">
            <a:off x="9679687" y="2838379"/>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805" name="Google Shape;805;p80"/>
          <p:cNvCxnSpPr>
            <a:stCxn id="795" idx="3"/>
            <a:endCxn id="803" idx="3"/>
          </p:cNvCxnSpPr>
          <p:nvPr/>
        </p:nvCxnSpPr>
        <p:spPr>
          <a:xfrm flipH="1">
            <a:off x="960853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806" name="Google Shape;806;p80"/>
          <p:cNvSpPr/>
          <p:nvPr/>
        </p:nvSpPr>
        <p:spPr>
          <a:xfrm>
            <a:off x="8551276" y="5040444"/>
            <a:ext cx="1973343" cy="1531636"/>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lang="en-US" altLang="zh-CN" sz="2000" b="1" dirty="0">
              <a:solidFill>
                <a:schemeClr val="lt1"/>
              </a:solidFill>
              <a:latin typeface="Times New Roman"/>
              <a:ea typeface="Times New Roman"/>
              <a:cs typeface="Times New Roman"/>
              <a:sym typeface="Times New Roman"/>
            </a:endParaRPr>
          </a:p>
          <a:p>
            <a:pPr algn="ctr"/>
            <a:endParaRPr lang="en-US" altLang="zh-CN" sz="2000" b="1" dirty="0">
              <a:solidFill>
                <a:schemeClr val="lt1"/>
              </a:solidFill>
              <a:latin typeface="Times New Roman"/>
              <a:ea typeface="Times New Roman"/>
              <a:cs typeface="Times New Roman"/>
              <a:sym typeface="Times New Roman"/>
            </a:endParaRPr>
          </a:p>
          <a:p>
            <a:pPr algn="ctr"/>
            <a:r>
              <a:rPr lang="en-US" altLang="zh-CN" sz="2000" b="1" dirty="0">
                <a:solidFill>
                  <a:schemeClr val="lt1"/>
                </a:solidFill>
                <a:latin typeface="Times New Roman"/>
                <a:ea typeface="Times New Roman"/>
                <a:cs typeface="Times New Roman"/>
                <a:sym typeface="Times New Roman"/>
              </a:rPr>
              <a:t>User Involvement</a:t>
            </a:r>
          </a:p>
        </p:txBody>
      </p:sp>
      <p:cxnSp>
        <p:nvCxnSpPr>
          <p:cNvPr id="808" name="Google Shape;808;p80"/>
          <p:cNvCxnSpPr>
            <a:cxnSpLocks/>
            <a:stCxn id="806" idx="3"/>
            <a:endCxn id="773" idx="3"/>
          </p:cNvCxnSpPr>
          <p:nvPr/>
        </p:nvCxnSpPr>
        <p:spPr>
          <a:xfrm flipV="1">
            <a:off x="10524619" y="3028443"/>
            <a:ext cx="12700" cy="2777819"/>
          </a:xfrm>
          <a:prstGeom prst="bentConnector3">
            <a:avLst>
              <a:gd name="adj1" fmla="val 1800000"/>
            </a:avLst>
          </a:prstGeom>
          <a:noFill/>
          <a:ln w="38100" cap="flat" cmpd="sng">
            <a:solidFill>
              <a:schemeClr val="dk1"/>
            </a:solidFill>
            <a:prstDash val="dash"/>
            <a:miter lim="800000"/>
            <a:headEnd type="none" w="sm" len="sm"/>
            <a:tailEnd type="triangle" w="med" len="med"/>
          </a:ln>
        </p:spPr>
      </p:cxnSp>
      <p:sp>
        <p:nvSpPr>
          <p:cNvPr id="813" name="Google Shape;813;p80"/>
          <p:cNvSpPr/>
          <p:nvPr/>
        </p:nvSpPr>
        <p:spPr>
          <a:xfrm>
            <a:off x="8055575" y="6078863"/>
            <a:ext cx="268400" cy="3692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cxnSp>
        <p:nvCxnSpPr>
          <p:cNvPr id="819" name="Google Shape;819;p80"/>
          <p:cNvCxnSpPr>
            <a:cxnSpLocks/>
            <a:stCxn id="806" idx="3"/>
            <a:endCxn id="779" idx="2"/>
          </p:cNvCxnSpPr>
          <p:nvPr/>
        </p:nvCxnSpPr>
        <p:spPr>
          <a:xfrm flipH="1">
            <a:off x="7382314" y="5806262"/>
            <a:ext cx="3142305" cy="643951"/>
          </a:xfrm>
          <a:prstGeom prst="bentConnector4">
            <a:avLst>
              <a:gd name="adj1" fmla="val -7275"/>
              <a:gd name="adj2" fmla="val 154424"/>
            </a:avLst>
          </a:prstGeom>
          <a:noFill/>
          <a:ln w="38100" cap="flat" cmpd="sng">
            <a:solidFill>
              <a:schemeClr val="dk1"/>
            </a:solidFill>
            <a:prstDash val="dash"/>
            <a:miter lim="800000"/>
            <a:headEnd type="none" w="sm" len="sm"/>
            <a:tailEnd type="triangle" w="med" len="med"/>
          </a:ln>
        </p:spPr>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1F8CC91-9806-08F6-0E56-A18008FE913C}"/>
                  </a:ext>
                </a:extLst>
              </p:cNvPr>
              <p:cNvSpPr/>
              <p:nvPr/>
            </p:nvSpPr>
            <p:spPr>
              <a:xfrm>
                <a:off x="7850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19" name="Rectangle 18">
                <a:extLst>
                  <a:ext uri="{FF2B5EF4-FFF2-40B4-BE49-F238E27FC236}">
                    <a16:creationId xmlns:a16="http://schemas.microsoft.com/office/drawing/2014/main" id="{E1F8CC91-9806-08F6-0E56-A18008FE913C}"/>
                  </a:ext>
                </a:extLst>
              </p:cNvPr>
              <p:cNvSpPr>
                <a:spLocks noRot="1" noChangeAspect="1" noMove="1" noResize="1" noEditPoints="1" noAdjustHandles="1" noChangeArrowheads="1" noChangeShapeType="1" noTextEdit="1"/>
              </p:cNvSpPr>
              <p:nvPr/>
            </p:nvSpPr>
            <p:spPr>
              <a:xfrm>
                <a:off x="7850219" y="1741992"/>
                <a:ext cx="2262253" cy="316252"/>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CC1E1A2-9649-D8AA-C6D9-35CEC9DB9500}"/>
                  </a:ext>
                </a:extLst>
              </p:cNvPr>
              <p:cNvSpPr/>
              <p:nvPr/>
            </p:nvSpPr>
            <p:spPr>
              <a:xfrm>
                <a:off x="7850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20" name="Rectangle 19">
                <a:extLst>
                  <a:ext uri="{FF2B5EF4-FFF2-40B4-BE49-F238E27FC236}">
                    <a16:creationId xmlns:a16="http://schemas.microsoft.com/office/drawing/2014/main" id="{7CC1E1A2-9649-D8AA-C6D9-35CEC9DB9500}"/>
                  </a:ext>
                </a:extLst>
              </p:cNvPr>
              <p:cNvSpPr>
                <a:spLocks noRot="1" noChangeAspect="1" noMove="1" noResize="1" noEditPoints="1" noAdjustHandles="1" noChangeArrowheads="1" noChangeShapeType="1" noTextEdit="1"/>
              </p:cNvSpPr>
              <p:nvPr/>
            </p:nvSpPr>
            <p:spPr>
              <a:xfrm>
                <a:off x="7850350" y="2108185"/>
                <a:ext cx="2262121" cy="316252"/>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4E73B81-3F91-3265-D11C-65F4694D146F}"/>
                  </a:ext>
                </a:extLst>
              </p:cNvPr>
              <p:cNvSpPr/>
              <p:nvPr/>
            </p:nvSpPr>
            <p:spPr>
              <a:xfrm>
                <a:off x="7853159" y="279645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m:t>
                    </m:r>
                    <m:r>
                      <m:rPr>
                        <m:sty m:val="p"/>
                      </m:rPr>
                      <a:rPr lang="en-US" altLang="zh-CN" sz="1400" i="1">
                        <a:solidFill>
                          <a:schemeClr val="tx1"/>
                        </a:solidFill>
                        <a:latin typeface="Cambria Math" panose="02040503050406030204" pitchFamily="18" charset="0"/>
                        <a:sym typeface="Times New Roman" panose="02020603050405020304" pitchFamily="18" charset="0"/>
                      </a:rPr>
                      <m:t>pacy</m:t>
                    </m:r>
                  </m:oMath>
                </a14:m>
                <a:r>
                  <a:rPr lang="en-US" altLang="zh-CN" sz="1400" b="0" i="1" dirty="0">
                    <a:solidFill>
                      <a:schemeClr val="tx1"/>
                    </a:solidFill>
                    <a:latin typeface="Times New Roman" panose="02020603050405020304" pitchFamily="18" charset="0"/>
                    <a:sym typeface="Times New Roman" panose="02020603050405020304" pitchFamily="18" charset="0"/>
                  </a:rPr>
                  <a:t> – </a:t>
                </a:r>
                <a:r>
                  <a:rPr lang="en-US" altLang="zh-CN" sz="1400" b="0" dirty="0">
                    <a:solidFill>
                      <a:schemeClr val="tx1"/>
                    </a:solidFill>
                    <a:latin typeface="Consolas" panose="020B0609020204030204" pitchFamily="49" charset="0"/>
                    <a:sym typeface="Times New Roman" panose="02020603050405020304" pitchFamily="18" charset="0"/>
                  </a:rPr>
                  <a:t>sng_parser()</a:t>
                </a:r>
              </a:p>
            </p:txBody>
          </p:sp>
        </mc:Choice>
        <mc:Fallback xmlns="">
          <p:sp>
            <p:nvSpPr>
              <p:cNvPr id="21" name="Rectangle 20">
                <a:extLst>
                  <a:ext uri="{FF2B5EF4-FFF2-40B4-BE49-F238E27FC236}">
                    <a16:creationId xmlns:a16="http://schemas.microsoft.com/office/drawing/2014/main" id="{B4E73B81-3F91-3265-D11C-65F4694D146F}"/>
                  </a:ext>
                </a:extLst>
              </p:cNvPr>
              <p:cNvSpPr>
                <a:spLocks noRot="1" noChangeAspect="1" noMove="1" noResize="1" noEditPoints="1" noAdjustHandles="1" noChangeArrowheads="1" noChangeShapeType="1" noTextEdit="1"/>
              </p:cNvSpPr>
              <p:nvPr/>
            </p:nvSpPr>
            <p:spPr>
              <a:xfrm>
                <a:off x="7853159" y="2796452"/>
                <a:ext cx="2262253" cy="316252"/>
              </a:xfrm>
              <a:prstGeom prst="rect">
                <a:avLst/>
              </a:prstGeom>
              <a:blipFill>
                <a:blip r:embed="rId7"/>
                <a:stretch>
                  <a:fillRect b="-1272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FBA6A96-E219-E1C7-8547-E849B6305043}"/>
                  </a:ext>
                </a:extLst>
              </p:cNvPr>
              <p:cNvSpPr/>
              <p:nvPr/>
            </p:nvSpPr>
            <p:spPr>
              <a:xfrm>
                <a:off x="3318805" y="5643680"/>
                <a:ext cx="3002140" cy="2943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𝑂𝑃𝑇</m:t>
                      </m:r>
                      <m:r>
                        <a:rPr lang="en-US" altLang="zh-CN" sz="1400" b="0" i="1" smtClean="0">
                          <a:solidFill>
                            <a:schemeClr val="tx1"/>
                          </a:solidFill>
                          <a:latin typeface="Cambria Math" panose="02040503050406030204" pitchFamily="18" charset="0"/>
                          <a:sym typeface="Times New Roman" panose="02020603050405020304" pitchFamily="18" charset="0"/>
                        </a:rPr>
                        <m:t> 1.3</m:t>
                      </m:r>
                      <m:r>
                        <a:rPr lang="en-US" altLang="zh-CN" sz="1400" b="0" i="1" smtClean="0">
                          <a:solidFill>
                            <a:schemeClr val="tx1"/>
                          </a:solidFill>
                          <a:latin typeface="Cambria Math" panose="02040503050406030204" pitchFamily="18" charset="0"/>
                          <a:sym typeface="Times New Roman" panose="02020603050405020304" pitchFamily="18" charset="0"/>
                        </a:rPr>
                        <m:t>𝑏</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7FBA6A96-E219-E1C7-8547-E849B6305043}"/>
                  </a:ext>
                </a:extLst>
              </p:cNvPr>
              <p:cNvSpPr>
                <a:spLocks noRot="1" noChangeAspect="1" noMove="1" noResize="1" noEditPoints="1" noAdjustHandles="1" noChangeArrowheads="1" noChangeShapeType="1" noTextEdit="1"/>
              </p:cNvSpPr>
              <p:nvPr/>
            </p:nvSpPr>
            <p:spPr>
              <a:xfrm>
                <a:off x="3318805" y="5643680"/>
                <a:ext cx="3002140" cy="294322"/>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61E9513-AE68-39E3-1A23-3F64193DE601}"/>
                  </a:ext>
                </a:extLst>
              </p:cNvPr>
              <p:cNvSpPr/>
              <p:nvPr/>
            </p:nvSpPr>
            <p:spPr>
              <a:xfrm>
                <a:off x="6498322" y="5620599"/>
                <a:ext cx="1778997" cy="7341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r>
                        <a:rPr lang="en-US" altLang="zh-CN" sz="1400" b="0" i="1" smtClean="0">
                          <a:solidFill>
                            <a:schemeClr val="tx1"/>
                          </a:solidFill>
                          <a:latin typeface="Cambria Math" panose="02040503050406030204" pitchFamily="18" charset="0"/>
                          <a:sym typeface="Times New Roman" panose="02020603050405020304" pitchFamily="18" charset="0"/>
                        </a:rPr>
                        <m:t> </m:t>
                      </m:r>
                    </m:oMath>
                  </m:oMathPara>
                </a14:m>
                <a:endParaRPr lang="en-US" altLang="zh-CN" sz="1400" b="0" i="1" dirty="0">
                  <a:solidFill>
                    <a:schemeClr val="tx1"/>
                  </a:solidFill>
                  <a:latin typeface="Cambria Math" panose="02040503050406030204" pitchFamily="18" charset="0"/>
                  <a:sym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𝑤</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𝐷𝑟𝑒𝑎𝑚𝐵𝑜𝑜𝑡h</m:t>
                      </m:r>
                    </m:oMath>
                  </m:oMathPara>
                </a14:m>
                <a:endParaRPr lang="zh-CN" altLang="en-US"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561E9513-AE68-39E3-1A23-3F64193DE601}"/>
                  </a:ext>
                </a:extLst>
              </p:cNvPr>
              <p:cNvSpPr>
                <a:spLocks noRot="1" noChangeAspect="1" noMove="1" noResize="1" noEditPoints="1" noAdjustHandles="1" noChangeArrowheads="1" noChangeShapeType="1" noTextEdit="1"/>
              </p:cNvSpPr>
              <p:nvPr/>
            </p:nvSpPr>
            <p:spPr>
              <a:xfrm>
                <a:off x="6498322" y="5620599"/>
                <a:ext cx="1778997" cy="734177"/>
              </a:xfrm>
              <a:prstGeom prst="rect">
                <a:avLst/>
              </a:prstGeom>
              <a:blipFill>
                <a:blip r:embed="rId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C78C553-86CB-A6D6-CA59-0DCAB914D12B}"/>
                  </a:ext>
                </a:extLst>
              </p:cNvPr>
              <p:cNvSpPr/>
              <p:nvPr/>
            </p:nvSpPr>
            <p:spPr>
              <a:xfrm>
                <a:off x="3318805" y="6040024"/>
                <a:ext cx="3002140" cy="2988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i="1">
                              <a:solidFill>
                                <a:schemeClr val="tx1"/>
                              </a:solidFill>
                              <a:latin typeface="Cambria Math" panose="02040503050406030204" pitchFamily="18" charset="0"/>
                              <a:sym typeface="Times New Roman" panose="02020603050405020304" pitchFamily="18" charset="0"/>
                            </a:rPr>
                          </m:ctrlPr>
                        </m:sSubPr>
                        <m:e>
                          <m:r>
                            <a:rPr lang="en-US" altLang="zh-CN" sz="1400" i="1">
                              <a:solidFill>
                                <a:schemeClr val="tx1"/>
                              </a:solidFill>
                              <a:latin typeface="Cambria Math" panose="02040503050406030204" pitchFamily="18" charset="0"/>
                              <a:sym typeface="Times New Roman" panose="02020603050405020304" pitchFamily="18" charset="0"/>
                            </a:rPr>
                            <m:t>5</m:t>
                          </m:r>
                        </m:e>
                        <m:sub>
                          <m:r>
                            <a:rPr lang="en-US" altLang="zh-CN" sz="1400" i="1">
                              <a:solidFill>
                                <a:schemeClr val="tx1"/>
                              </a:solidFill>
                              <a:latin typeface="Cambria Math" panose="02040503050406030204" pitchFamily="18" charset="0"/>
                              <a:sym typeface="Times New Roman" panose="02020603050405020304" pitchFamily="18" charset="0"/>
                            </a:rPr>
                            <m:t>𝑏𝑎𝑠𝑒</m:t>
                          </m:r>
                        </m:sub>
                      </m:sSub>
                      <m:r>
                        <a:rPr lang="en-US" altLang="zh-CN" sz="1400" i="1">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𝐶𝑜𝑚𝑚𝑒𝑛𝐺𝑒𝑛</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5" name="Rectangle 24">
                <a:extLst>
                  <a:ext uri="{FF2B5EF4-FFF2-40B4-BE49-F238E27FC236}">
                    <a16:creationId xmlns:a16="http://schemas.microsoft.com/office/drawing/2014/main" id="{BC78C553-86CB-A6D6-CA59-0DCAB914D12B}"/>
                  </a:ext>
                </a:extLst>
              </p:cNvPr>
              <p:cNvSpPr>
                <a:spLocks noRot="1" noChangeAspect="1" noMove="1" noResize="1" noEditPoints="1" noAdjustHandles="1" noChangeArrowheads="1" noChangeShapeType="1" noTextEdit="1"/>
              </p:cNvSpPr>
              <p:nvPr/>
            </p:nvSpPr>
            <p:spPr>
              <a:xfrm>
                <a:off x="3318805" y="6040024"/>
                <a:ext cx="3002140" cy="298856"/>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p:pic>
        <p:nvPicPr>
          <p:cNvPr id="12" name="Graphic 11" descr="User with solid fill">
            <a:extLst>
              <a:ext uri="{FF2B5EF4-FFF2-40B4-BE49-F238E27FC236}">
                <a16:creationId xmlns:a16="http://schemas.microsoft.com/office/drawing/2014/main" id="{C3C45B71-80BC-9A26-789A-237CA0D73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42199" y="5196083"/>
            <a:ext cx="591496" cy="591496"/>
          </a:xfrm>
          <a:prstGeom prst="rect">
            <a:avLst/>
          </a:prstGeom>
        </p:spPr>
      </p:pic>
    </p:spTree>
    <p:extLst>
      <p:ext uri="{BB962C8B-B14F-4D97-AF65-F5344CB8AC3E}">
        <p14:creationId xmlns:p14="http://schemas.microsoft.com/office/powerpoint/2010/main" val="2101320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Fundamental Challenges of Automatic Context-based Generation</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377713"/>
            <a:ext cx="5422744" cy="5599866"/>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Consistency</a:t>
            </a: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No internal contradiction of story elements</a:t>
            </a:r>
          </a:p>
          <a:p>
            <a:pPr marL="1200150" lvl="2"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properties &amp; events of word &amp; characters</a:t>
            </a:r>
          </a:p>
          <a:p>
            <a:pPr marL="1200150" lvl="2" indent="-285750">
              <a:lnSpc>
                <a:spcPct val="125000"/>
              </a:lnSpc>
              <a:buFont typeface="Wingdings" panose="05000000000000000000" pitchFamily="2" charset="2"/>
              <a:buChar char="à"/>
            </a:pP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sym typeface="Times New Roman" panose="02020603050405020304" pitchFamily="18" charset="0"/>
              </a:rPr>
              <a:t>Coherence</a:t>
            </a: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Events should be </a:t>
            </a:r>
            <a:r>
              <a:rPr lang="en-US" altLang="zh-CN" u="sng">
                <a:latin typeface="Times New Roman" panose="02020603050405020304" pitchFamily="18" charset="0"/>
                <a:cs typeface="Times New Roman" panose="02020603050405020304" pitchFamily="18" charset="0"/>
                <a:sym typeface="Times New Roman" panose="02020603050405020304" pitchFamily="18" charset="0"/>
              </a:rPr>
              <a:t>logically explainable</a:t>
            </a: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Help reader build up casual representation of events</a:t>
            </a:r>
          </a:p>
          <a:p>
            <a:pPr lvl="1">
              <a:lnSpc>
                <a:spcPct val="125000"/>
              </a:lnSpc>
            </a:pP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Motivation</a:t>
            </a: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Story </a:t>
            </a:r>
            <a:r>
              <a:rPr lang="zh-CN" altLang="en-US">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Predicting behavior</a:t>
            </a: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Justified surprise is fine</a:t>
            </a: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Author provides action &amp; make actions </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reasonable to reader</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 name="Rectangle 6">
            <a:extLst>
              <a:ext uri="{FF2B5EF4-FFF2-40B4-BE49-F238E27FC236}">
                <a16:creationId xmlns:a16="http://schemas.microsoft.com/office/drawing/2014/main" id="{5009EBF4-5C9C-708D-C628-76490F9F163A}"/>
              </a:ext>
            </a:extLst>
          </p:cNvPr>
          <p:cNvSpPr/>
          <p:nvPr/>
        </p:nvSpPr>
        <p:spPr>
          <a:xfrm>
            <a:off x="5755593" y="1448512"/>
            <a:ext cx="5221480" cy="522575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1FFAF2-29C8-750C-9F84-4C38B84C3D84}"/>
                  </a:ext>
                </a:extLst>
              </p:cNvPr>
              <p:cNvSpPr txBox="1"/>
              <p:nvPr/>
            </p:nvSpPr>
            <p:spPr>
              <a:xfrm>
                <a:off x="6787167" y="6216402"/>
                <a:ext cx="3484737" cy="338554"/>
              </a:xfrm>
              <a:prstGeom prst="rect">
                <a:avLst/>
              </a:prstGeom>
              <a:noFill/>
              <a:ln w="19050">
                <a:noFill/>
              </a:ln>
            </p:spPr>
            <p:txBody>
              <a:bodyPr wrap="none" rtlCol="0">
                <a:spAutoFit/>
              </a:bodyPr>
              <a:lstStyle/>
              <a:p>
                <a:r>
                  <a:rPr lang="en-US" altLang="zh-CN" sz="1600" b="1">
                    <a:solidFill>
                      <a:schemeClr val="bg1"/>
                    </a:solidFill>
                    <a:latin typeface="Times New Roman" panose="02020603050405020304" pitchFamily="18" charset="0"/>
                    <a:cs typeface="Times" panose="02020603050405020304" pitchFamily="18" charset="0"/>
                    <a:sym typeface="Times New Roman" panose="02020603050405020304" pitchFamily="18" charset="0"/>
                  </a:rPr>
                  <a:t>Sample provided by Zero-shot </a:t>
                </a:r>
                <a14:m>
                  <m:oMath xmlns:m="http://schemas.openxmlformats.org/officeDocument/2006/math">
                    <m:r>
                      <a:rPr lang="en-US" altLang="zh-CN" sz="1600" b="1" i="0" smtClean="0">
                        <a:solidFill>
                          <a:schemeClr val="bg1"/>
                        </a:solidFill>
                        <a:latin typeface="Cambria Math" panose="02040503050406030204" pitchFamily="18" charset="0"/>
                        <a:sym typeface="Times New Roman" panose="02020603050405020304" pitchFamily="18" charset="0"/>
                      </a:rPr>
                      <m:t>𝐓</m:t>
                    </m:r>
                    <m:sSub>
                      <m:sSubPr>
                        <m:ctrlPr>
                          <a:rPr lang="en-US" altLang="zh-CN" sz="1600" b="1" i="1" smtClean="0">
                            <a:solidFill>
                              <a:schemeClr val="bg1"/>
                            </a:solidFill>
                            <a:latin typeface="Cambria Math" panose="02040503050406030204" pitchFamily="18" charset="0"/>
                            <a:sym typeface="Times New Roman" panose="02020603050405020304" pitchFamily="18" charset="0"/>
                          </a:rPr>
                        </m:ctrlPr>
                      </m:sSubPr>
                      <m:e>
                        <m:r>
                          <a:rPr lang="en-US" altLang="zh-CN" sz="1600" b="1" i="0" smtClean="0">
                            <a:solidFill>
                              <a:schemeClr val="bg1"/>
                            </a:solidFill>
                            <a:latin typeface="Cambria Math" panose="02040503050406030204" pitchFamily="18" charset="0"/>
                            <a:sym typeface="Times New Roman" panose="02020603050405020304" pitchFamily="18" charset="0"/>
                          </a:rPr>
                          <m:t>𝟓</m:t>
                        </m:r>
                      </m:e>
                      <m:sub>
                        <m:r>
                          <a:rPr lang="en-US" altLang="zh-CN" sz="1600" b="1" i="0" smtClean="0">
                            <a:solidFill>
                              <a:schemeClr val="bg1"/>
                            </a:solidFill>
                            <a:latin typeface="Cambria Math" panose="02040503050406030204" pitchFamily="18" charset="0"/>
                            <a:sym typeface="Times New Roman" panose="02020603050405020304" pitchFamily="18" charset="0"/>
                          </a:rPr>
                          <m:t>𝐛𝐚𝐬𝐞</m:t>
                        </m:r>
                      </m:sub>
                    </m:sSub>
                  </m:oMath>
                </a14:m>
                <a:endParaRPr lang="zh-CN" altLang="en-US" sz="1600" b="1">
                  <a:solidFill>
                    <a:schemeClr val="bg1"/>
                  </a:solidFill>
                  <a:latin typeface="Times New Roman" panose="02020603050405020304" pitchFamily="18" charset="0"/>
                  <a:cs typeface="Times" panose="02020603050405020304" pitchFamily="18" charset="0"/>
                  <a:sym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C71FFAF2-29C8-750C-9F84-4C38B84C3D84}"/>
                  </a:ext>
                </a:extLst>
              </p:cNvPr>
              <p:cNvSpPr txBox="1">
                <a:spLocks noRot="1" noChangeAspect="1" noMove="1" noResize="1" noEditPoints="1" noAdjustHandles="1" noChangeArrowheads="1" noChangeShapeType="1" noTextEdit="1"/>
              </p:cNvSpPr>
              <p:nvPr/>
            </p:nvSpPr>
            <p:spPr>
              <a:xfrm>
                <a:off x="6787167" y="6216402"/>
                <a:ext cx="3484737" cy="338554"/>
              </a:xfrm>
              <a:prstGeom prst="rect">
                <a:avLst/>
              </a:prstGeom>
              <a:blipFill>
                <a:blip r:embed="rId3"/>
                <a:stretch>
                  <a:fillRect l="-874" t="-5455" b="-23636"/>
                </a:stretch>
              </a:blipFill>
              <a:ln w="19050">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2B4BF838-E01E-28E5-DAF6-76093CE6C1C4}"/>
              </a:ext>
            </a:extLst>
          </p:cNvPr>
          <p:cNvSpPr/>
          <p:nvPr/>
        </p:nvSpPr>
        <p:spPr>
          <a:xfrm>
            <a:off x="5841050" y="1559607"/>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8" name="Rectangle 17">
            <a:extLst>
              <a:ext uri="{FF2B5EF4-FFF2-40B4-BE49-F238E27FC236}">
                <a16:creationId xmlns:a16="http://schemas.microsoft.com/office/drawing/2014/main" id="{A9CEC64F-6FF7-EE0B-D1DD-DA1027F96160}"/>
              </a:ext>
            </a:extLst>
          </p:cNvPr>
          <p:cNvSpPr/>
          <p:nvPr/>
        </p:nvSpPr>
        <p:spPr>
          <a:xfrm>
            <a:off x="5841050" y="3111872"/>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9" name="Rectangle 18">
            <a:extLst>
              <a:ext uri="{FF2B5EF4-FFF2-40B4-BE49-F238E27FC236}">
                <a16:creationId xmlns:a16="http://schemas.microsoft.com/office/drawing/2014/main" id="{8EC74052-8226-6102-2546-B68CB52BCA0C}"/>
              </a:ext>
            </a:extLst>
          </p:cNvPr>
          <p:cNvSpPr/>
          <p:nvPr/>
        </p:nvSpPr>
        <p:spPr>
          <a:xfrm>
            <a:off x="5841050" y="4664137"/>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3" name="Rectangle: Rounded Corners 22">
            <a:extLst>
              <a:ext uri="{FF2B5EF4-FFF2-40B4-BE49-F238E27FC236}">
                <a16:creationId xmlns:a16="http://schemas.microsoft.com/office/drawing/2014/main" id="{4A5B70B7-1802-8732-93B1-294A6059C4E3}"/>
              </a:ext>
            </a:extLst>
          </p:cNvPr>
          <p:cNvSpPr/>
          <p:nvPr/>
        </p:nvSpPr>
        <p:spPr>
          <a:xfrm>
            <a:off x="5973510" y="4742916"/>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 went to the harbor yesterday</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5" name="Rectangle: Rounded Corners 24">
            <a:extLst>
              <a:ext uri="{FF2B5EF4-FFF2-40B4-BE49-F238E27FC236}">
                <a16:creationId xmlns:a16="http://schemas.microsoft.com/office/drawing/2014/main" id="{0B495CDF-F910-70CD-5B2C-9CCFBFBBEA51}"/>
              </a:ext>
            </a:extLst>
          </p:cNvPr>
          <p:cNvSpPr/>
          <p:nvPr/>
        </p:nvSpPr>
        <p:spPr>
          <a:xfrm>
            <a:off x="5973510" y="5651165"/>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 was eating a lot of fish.</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595DFDFF-5D65-458D-B317-8462CEC5A0DA}"/>
              </a:ext>
            </a:extLst>
          </p:cNvPr>
          <p:cNvCxnSpPr>
            <a:stCxn id="23" idx="2"/>
            <a:endCxn id="25" idx="0"/>
          </p:cNvCxnSpPr>
          <p:nvPr/>
        </p:nvCxnSpPr>
        <p:spPr>
          <a:xfrm>
            <a:off x="8377015" y="5123204"/>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22B22EE-CD65-18B2-461B-9867EADF4A65}"/>
              </a:ext>
            </a:extLst>
          </p:cNvPr>
          <p:cNvGrpSpPr/>
          <p:nvPr/>
        </p:nvGrpSpPr>
        <p:grpSpPr>
          <a:xfrm>
            <a:off x="7755107" y="5135903"/>
            <a:ext cx="1243815" cy="430887"/>
            <a:chOff x="7755107" y="5123204"/>
            <a:chExt cx="1243815" cy="430887"/>
          </a:xfrm>
        </p:grpSpPr>
        <p:sp>
          <p:nvSpPr>
            <p:cNvPr id="31" name="Rectangle 30">
              <a:extLst>
                <a:ext uri="{FF2B5EF4-FFF2-40B4-BE49-F238E27FC236}">
                  <a16:creationId xmlns:a16="http://schemas.microsoft.com/office/drawing/2014/main" id="{C8BADD37-A04B-FCF4-E439-ABA899DB0241}"/>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30" name="TextBox 29">
              <a:extLst>
                <a:ext uri="{FF2B5EF4-FFF2-40B4-BE49-F238E27FC236}">
                  <a16:creationId xmlns:a16="http://schemas.microsoft.com/office/drawing/2014/main" id="{A152CA0B-8A30-30FB-3F80-A00C3553BCA7}"/>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34" name="Rectangle: Rounded Corners 33">
            <a:extLst>
              <a:ext uri="{FF2B5EF4-FFF2-40B4-BE49-F238E27FC236}">
                <a16:creationId xmlns:a16="http://schemas.microsoft.com/office/drawing/2014/main" id="{FB2E2F2E-7D05-3E21-91B4-558693460BB5}"/>
              </a:ext>
            </a:extLst>
          </p:cNvPr>
          <p:cNvSpPr/>
          <p:nvPr/>
        </p:nvSpPr>
        <p:spPr>
          <a:xfrm>
            <a:off x="5973510" y="3183765"/>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Her psychiatrist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diagnosed her with depression</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after seeing her.</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5" name="Rectangle: Rounded Corners 34">
            <a:extLst>
              <a:ext uri="{FF2B5EF4-FFF2-40B4-BE49-F238E27FC236}">
                <a16:creationId xmlns:a16="http://schemas.microsoft.com/office/drawing/2014/main" id="{0BAF3BCD-DE67-E986-F45E-66E7647B261C}"/>
              </a:ext>
            </a:extLst>
          </p:cNvPr>
          <p:cNvSpPr/>
          <p:nvPr/>
        </p:nvSpPr>
        <p:spPr>
          <a:xfrm>
            <a:off x="5973510" y="4092014"/>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She was very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happy</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36" name="Straight Arrow Connector 35">
            <a:extLst>
              <a:ext uri="{FF2B5EF4-FFF2-40B4-BE49-F238E27FC236}">
                <a16:creationId xmlns:a16="http://schemas.microsoft.com/office/drawing/2014/main" id="{84EE546B-B7C1-B58A-D5A9-A98566E5B176}"/>
              </a:ext>
            </a:extLst>
          </p:cNvPr>
          <p:cNvCxnSpPr>
            <a:stCxn id="34" idx="2"/>
            <a:endCxn id="35" idx="0"/>
          </p:cNvCxnSpPr>
          <p:nvPr/>
        </p:nvCxnSpPr>
        <p:spPr>
          <a:xfrm>
            <a:off x="8377015" y="3564053"/>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293C4B4-8D52-2DE4-CD98-AA19E8905BA6}"/>
              </a:ext>
            </a:extLst>
          </p:cNvPr>
          <p:cNvGrpSpPr/>
          <p:nvPr/>
        </p:nvGrpSpPr>
        <p:grpSpPr>
          <a:xfrm>
            <a:off x="7755107" y="3576752"/>
            <a:ext cx="1243815" cy="430887"/>
            <a:chOff x="7755107" y="5123204"/>
            <a:chExt cx="1243815" cy="430887"/>
          </a:xfrm>
        </p:grpSpPr>
        <p:sp>
          <p:nvSpPr>
            <p:cNvPr id="38" name="Rectangle 37">
              <a:extLst>
                <a:ext uri="{FF2B5EF4-FFF2-40B4-BE49-F238E27FC236}">
                  <a16:creationId xmlns:a16="http://schemas.microsoft.com/office/drawing/2014/main" id="{17C0CE6D-6184-19AB-7990-ED90B0738530}"/>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39" name="TextBox 38">
              <a:extLst>
                <a:ext uri="{FF2B5EF4-FFF2-40B4-BE49-F238E27FC236}">
                  <a16:creationId xmlns:a16="http://schemas.microsoft.com/office/drawing/2014/main" id="{E8D8CA93-BAE2-0BA4-BE5F-E7FEBC7B30FE}"/>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40" name="Rectangle: Rounded Corners 39">
            <a:extLst>
              <a:ext uri="{FF2B5EF4-FFF2-40B4-BE49-F238E27FC236}">
                <a16:creationId xmlns:a16="http://schemas.microsoft.com/office/drawing/2014/main" id="{C264FDF4-5B86-42E4-D178-56BE749B166E}"/>
              </a:ext>
            </a:extLst>
          </p:cNvPr>
          <p:cNvSpPr/>
          <p:nvPr/>
        </p:nvSpPr>
        <p:spPr>
          <a:xfrm>
            <a:off x="5973510" y="1633191"/>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Ray couldn't get an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irritating</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tune out of his head.</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1" name="Rectangle: Rounded Corners 40">
            <a:extLst>
              <a:ext uri="{FF2B5EF4-FFF2-40B4-BE49-F238E27FC236}">
                <a16:creationId xmlns:a16="http://schemas.microsoft.com/office/drawing/2014/main" id="{75D0A870-62DE-D089-8569-4EDAE4545798}"/>
              </a:ext>
            </a:extLst>
          </p:cNvPr>
          <p:cNvSpPr/>
          <p:nvPr/>
        </p:nvSpPr>
        <p:spPr>
          <a:xfrm>
            <a:off x="5973510" y="2541440"/>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He fell in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love</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with the tune</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46E7FDEF-1652-639D-C004-C54B4FD95E81}"/>
              </a:ext>
            </a:extLst>
          </p:cNvPr>
          <p:cNvCxnSpPr>
            <a:stCxn id="40" idx="2"/>
            <a:endCxn id="41" idx="0"/>
          </p:cNvCxnSpPr>
          <p:nvPr/>
        </p:nvCxnSpPr>
        <p:spPr>
          <a:xfrm>
            <a:off x="8377015" y="2013479"/>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608E1EF-14FF-0E67-A6B7-1FADA73E013B}"/>
              </a:ext>
            </a:extLst>
          </p:cNvPr>
          <p:cNvGrpSpPr/>
          <p:nvPr/>
        </p:nvGrpSpPr>
        <p:grpSpPr>
          <a:xfrm>
            <a:off x="7755107" y="2026178"/>
            <a:ext cx="1243815" cy="430887"/>
            <a:chOff x="7755107" y="5123204"/>
            <a:chExt cx="1243815" cy="430887"/>
          </a:xfrm>
        </p:grpSpPr>
        <p:sp>
          <p:nvSpPr>
            <p:cNvPr id="44" name="Rectangle 43">
              <a:extLst>
                <a:ext uri="{FF2B5EF4-FFF2-40B4-BE49-F238E27FC236}">
                  <a16:creationId xmlns:a16="http://schemas.microsoft.com/office/drawing/2014/main" id="{690AE808-3CB6-6508-879A-520CD1BD1DC3}"/>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45" name="TextBox 44">
              <a:extLst>
                <a:ext uri="{FF2B5EF4-FFF2-40B4-BE49-F238E27FC236}">
                  <a16:creationId xmlns:a16="http://schemas.microsoft.com/office/drawing/2014/main" id="{7409EE98-46B7-6EE8-8D54-22768D486F59}"/>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214796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Dataset Format &amp; Story Generation Process</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464439"/>
            <a:ext cx="5422744" cy="4907369"/>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Story Cloze Test</a:t>
            </a:r>
          </a:p>
          <a:p>
            <a:pPr lvl="1">
              <a:lnSpc>
                <a:spcPct val="125000"/>
              </a:lnSpc>
              <a:buClr>
                <a:srgbClr val="C00000"/>
              </a:buClr>
            </a:pPr>
            <a:r>
              <a:rPr lang="en-US" altLang="zh-CN">
                <a:solidFill>
                  <a:sysClr val="windowText" lastClr="000000">
                    <a:lumMod val="85000"/>
                    <a:lumOff val="15000"/>
                  </a:sysClr>
                </a:solidFill>
                <a:latin typeface="Times New Roman" panose="02020603050405020304" pitchFamily="18" charset="0"/>
                <a:cs typeface="Times New Roman" panose="02020603050405020304" pitchFamily="18" charset="0"/>
                <a:sym typeface="Wingdings" panose="05000000000000000000" pitchFamily="2" charset="2"/>
              </a:rPr>
              <a:t> A dataset evaluating narrative structure learning</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Each story has a similar structure</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Consists of </a:t>
            </a:r>
            <a:r>
              <a:rPr lang="en-US" altLang="zh-CN" u="sng">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five</a:t>
            </a: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sentences</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Contain twists of events in the middle stages</a:t>
            </a:r>
          </a:p>
          <a:p>
            <a:pPr marL="1200150" lvl="2" indent="-285750">
              <a:lnSpc>
                <a:spcPct val="125000"/>
              </a:lnSpc>
              <a:buFont typeface="Arial" panose="020B0604020202020204" pitchFamily="34" charset="0"/>
              <a:buChar cha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Story Commonsense</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Use subset of Story Cloze as the basis</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15,000 stories</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Provide Plutchik’s annotation for each plot</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joy, trust, fear, surprise, sadness, anticipation, anger, &amp; disgust</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graphicFrame>
        <p:nvGraphicFramePr>
          <p:cNvPr id="46" name="Table 46">
            <a:extLst>
              <a:ext uri="{FF2B5EF4-FFF2-40B4-BE49-F238E27FC236}">
                <a16:creationId xmlns:a16="http://schemas.microsoft.com/office/drawing/2014/main" id="{41ED2E72-6EF2-C52B-5DED-51946DA76CCD}"/>
              </a:ext>
            </a:extLst>
          </p:cNvPr>
          <p:cNvGraphicFramePr>
            <a:graphicFrameLocks noGrp="1"/>
          </p:cNvGraphicFramePr>
          <p:nvPr>
            <p:extLst>
              <p:ext uri="{D42A27DB-BD31-4B8C-83A1-F6EECF244321}">
                <p14:modId xmlns:p14="http://schemas.microsoft.com/office/powerpoint/2010/main" val="317887762"/>
              </p:ext>
            </p:extLst>
          </p:nvPr>
        </p:nvGraphicFramePr>
        <p:xfrm>
          <a:off x="5668354" y="2046816"/>
          <a:ext cx="5171096" cy="3738036"/>
        </p:xfrm>
        <a:graphic>
          <a:graphicData uri="http://schemas.openxmlformats.org/drawingml/2006/table">
            <a:tbl>
              <a:tblPr firstRow="1" bandRow="1">
                <a:tableStyleId>{F5AB1C69-6EDB-4FF4-983F-18BD219EF322}</a:tableStyleId>
              </a:tblPr>
              <a:tblGrid>
                <a:gridCol w="757846">
                  <a:extLst>
                    <a:ext uri="{9D8B030D-6E8A-4147-A177-3AD203B41FA5}">
                      <a16:colId xmlns:a16="http://schemas.microsoft.com/office/drawing/2014/main" val="2799672469"/>
                    </a:ext>
                  </a:extLst>
                </a:gridCol>
                <a:gridCol w="4413250">
                  <a:extLst>
                    <a:ext uri="{9D8B030D-6E8A-4147-A177-3AD203B41FA5}">
                      <a16:colId xmlns:a16="http://schemas.microsoft.com/office/drawing/2014/main" val="2912755672"/>
                    </a:ext>
                  </a:extLst>
                </a:gridCol>
              </a:tblGrid>
              <a:tr h="623006">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index</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Sentence</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398502"/>
                  </a:ext>
                </a:extLst>
              </a:tr>
              <a:tr h="623006">
                <a:tc>
                  <a:txBody>
                    <a:bodyPr/>
                    <a:lstStyle/>
                    <a:p>
                      <a:pPr algn="ctr"/>
                      <a:r>
                        <a:rPr lang="en-US" altLang="zh-CN">
                          <a:latin typeface="Times New Roman" panose="02020603050405020304" pitchFamily="18" charset="0"/>
                          <a:cs typeface="Times New Roman" panose="02020603050405020304" pitchFamily="18" charset="0"/>
                        </a:rPr>
                        <a:t>0</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Marcus was collecting shells on the beach.</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5428720"/>
                  </a:ext>
                </a:extLst>
              </a:tr>
              <a:tr h="623006">
                <a:tc>
                  <a:txBody>
                    <a:bodyPr/>
                    <a:lstStyle/>
                    <a:p>
                      <a:pPr algn="ctr"/>
                      <a:r>
                        <a:rPr lang="en-US" altLang="zh-CN">
                          <a:latin typeface="Times New Roman" panose="02020603050405020304" pitchFamily="18" charset="0"/>
                          <a:cs typeface="Times New Roman" panose="02020603050405020304" pitchFamily="18" charset="0"/>
                        </a:rPr>
                        <a:t>1</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He picked up a large beautiful shell.</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7081203"/>
                  </a:ext>
                </a:extLst>
              </a:tr>
              <a:tr h="623006">
                <a:tc>
                  <a:txBody>
                    <a:bodyPr/>
                    <a:lstStyle/>
                    <a:p>
                      <a:pPr algn="ctr"/>
                      <a:r>
                        <a:rPr lang="en-US" altLang="zh-CN">
                          <a:latin typeface="Times New Roman" panose="02020603050405020304" pitchFamily="18" charset="0"/>
                          <a:cs typeface="Times New Roman" panose="02020603050405020304" pitchFamily="18" charset="0"/>
                        </a:rPr>
                        <a:t>2</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He put it in his pocket to save for later.</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407800"/>
                  </a:ext>
                </a:extLst>
              </a:tr>
              <a:tr h="623006">
                <a:tc>
                  <a:txBody>
                    <a:bodyPr/>
                    <a:lstStyle/>
                    <a:p>
                      <a:pPr algn="ctr"/>
                      <a:r>
                        <a:rPr lang="en-US" altLang="zh-CN">
                          <a:latin typeface="Times New Roman" panose="02020603050405020304" pitchFamily="18" charset="0"/>
                          <a:cs typeface="Times New Roman" panose="02020603050405020304" pitchFamily="18" charset="0"/>
                        </a:rPr>
                        <a:t>3</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Suddenly he felt a sharp pinch.</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4939418"/>
                  </a:ext>
                </a:extLst>
              </a:tr>
              <a:tr h="623006">
                <a:tc>
                  <a:txBody>
                    <a:bodyPr/>
                    <a:lstStyle/>
                    <a:p>
                      <a:pPr algn="ctr"/>
                      <a:r>
                        <a:rPr lang="en-US" altLang="zh-CN">
                          <a:latin typeface="Times New Roman" panose="02020603050405020304" pitchFamily="18" charset="0"/>
                          <a:cs typeface="Times New Roman" panose="02020603050405020304" pitchFamily="18" charset="0"/>
                        </a:rPr>
                        <a:t>4</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A crab was inside the shell pinching his leg.</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4076525"/>
                  </a:ext>
                </a:extLst>
              </a:tr>
            </a:tbl>
          </a:graphicData>
        </a:graphic>
      </p:graphicFrame>
      <p:sp>
        <p:nvSpPr>
          <p:cNvPr id="47" name="TextBox 46">
            <a:extLst>
              <a:ext uri="{FF2B5EF4-FFF2-40B4-BE49-F238E27FC236}">
                <a16:creationId xmlns:a16="http://schemas.microsoft.com/office/drawing/2014/main" id="{E913F657-475D-5952-1643-C3ABA1D6851B}"/>
              </a:ext>
            </a:extLst>
          </p:cNvPr>
          <p:cNvSpPr txBox="1"/>
          <p:nvPr/>
        </p:nvSpPr>
        <p:spPr>
          <a:xfrm>
            <a:off x="5982783" y="5801926"/>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A sample narrative quoted from Story Cloze</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87463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Bring Language Model to Story 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686716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Basic Principle: Visual + Text Interactive Generation</a:t>
            </a:r>
          </a:p>
        </p:txBody>
      </p:sp>
      <p:sp>
        <p:nvSpPr>
          <p:cNvPr id="48" name="文本框 6">
            <a:extLst>
              <a:ext uri="{FF2B5EF4-FFF2-40B4-BE49-F238E27FC236}">
                <a16:creationId xmlns:a16="http://schemas.microsoft.com/office/drawing/2014/main" id="{E5361B35-5CB7-41D6-B144-25827376AF9C}"/>
              </a:ext>
            </a:extLst>
          </p:cNvPr>
          <p:cNvSpPr txBox="1"/>
          <p:nvPr/>
        </p:nvSpPr>
        <p:spPr>
          <a:xfrm>
            <a:off x="2937829" y="1844509"/>
            <a:ext cx="6719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CNN</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2" name="Rectangle 11">
            <a:extLst>
              <a:ext uri="{FF2B5EF4-FFF2-40B4-BE49-F238E27FC236}">
                <a16:creationId xmlns:a16="http://schemas.microsoft.com/office/drawing/2014/main" id="{137D77CE-0648-4834-9E39-49D3BAC4A87D}"/>
              </a:ext>
            </a:extLst>
          </p:cNvPr>
          <p:cNvSpPr/>
          <p:nvPr/>
        </p:nvSpPr>
        <p:spPr>
          <a:xfrm>
            <a:off x="447300" y="5036880"/>
            <a:ext cx="8567267" cy="1535222"/>
          </a:xfrm>
          <a:prstGeom prst="rect">
            <a:avLst/>
          </a:pr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692114"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Next Sentence</a:t>
            </a:r>
          </a:p>
          <a:p>
            <a:pPr marL="0" lvl="0" indent="0" defTabSz="889000">
              <a:lnSpc>
                <a:spcPct val="90000"/>
              </a:lnSpc>
              <a:spcBef>
                <a:spcPct val="0"/>
              </a:spcBef>
              <a:spcAft>
                <a:spcPct val="35000"/>
              </a:spcAft>
              <a:buNone/>
            </a:pP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Generation</a:t>
            </a:r>
          </a:p>
        </p:txBody>
      </p:sp>
      <p:sp>
        <p:nvSpPr>
          <p:cNvPr id="13" name="Freeform: Shape 12">
            <a:extLst>
              <a:ext uri="{FF2B5EF4-FFF2-40B4-BE49-F238E27FC236}">
                <a16:creationId xmlns:a16="http://schemas.microsoft.com/office/drawing/2014/main" id="{8CE60DE5-51E4-4FE1-8BAF-CDE758CEF23D}"/>
              </a:ext>
            </a:extLst>
          </p:cNvPr>
          <p:cNvSpPr/>
          <p:nvPr/>
        </p:nvSpPr>
        <p:spPr>
          <a:xfrm>
            <a:off x="447300" y="3277463"/>
            <a:ext cx="6598610" cy="1422859"/>
          </a:xfrm>
          <a:custGeom>
            <a:avLst/>
            <a:gdLst>
              <a:gd name="connsiteX0" fmla="*/ 0 w 6571392"/>
              <a:gd name="connsiteY0" fmla="*/ 0 h 1422859"/>
              <a:gd name="connsiteX1" fmla="*/ 6571392 w 6571392"/>
              <a:gd name="connsiteY1" fmla="*/ 0 h 1422859"/>
              <a:gd name="connsiteX2" fmla="*/ 6571392 w 6571392"/>
              <a:gd name="connsiteY2" fmla="*/ 1422859 h 1422859"/>
              <a:gd name="connsiteX3" fmla="*/ 0 w 6571392"/>
              <a:gd name="connsiteY3" fmla="*/ 1422859 h 1422859"/>
              <a:gd name="connsiteX4" fmla="*/ 0 w 6571392"/>
              <a:gd name="connsiteY4" fmla="*/ 0 h 142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392" h="1422859">
                <a:moveTo>
                  <a:pt x="0" y="0"/>
                </a:moveTo>
                <a:lnTo>
                  <a:pt x="6571392" y="0"/>
                </a:lnTo>
                <a:lnTo>
                  <a:pt x="6571392" y="1422859"/>
                </a:lnTo>
                <a:lnTo>
                  <a:pt x="0" y="1422859"/>
                </a:lnTo>
                <a:lnTo>
                  <a:pt x="0" y="0"/>
                </a:lnTo>
                <a:close/>
              </a:path>
            </a:pathLst>
          </a:cu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742215"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Explicit Key </a:t>
            </a: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I</a:t>
            </a: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nformation</a:t>
            </a:r>
            <a:endParaRPr lang="zh-CN" altLang="en-US"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4" name="Rectangle 13">
            <a:extLst>
              <a:ext uri="{FF2B5EF4-FFF2-40B4-BE49-F238E27FC236}">
                <a16:creationId xmlns:a16="http://schemas.microsoft.com/office/drawing/2014/main" id="{A29A0A31-B00A-4EFA-A33C-018CE1EEC606}"/>
              </a:ext>
            </a:extLst>
          </p:cNvPr>
          <p:cNvSpPr/>
          <p:nvPr/>
        </p:nvSpPr>
        <p:spPr>
          <a:xfrm>
            <a:off x="450495" y="1405684"/>
            <a:ext cx="6591239" cy="1535222"/>
          </a:xfrm>
          <a:prstGeom prst="rect">
            <a:avLst/>
          </a:pr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756108"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Background</a:t>
            </a:r>
          </a:p>
          <a:p>
            <a:pPr marL="0" lvl="0" indent="0" defTabSz="889000">
              <a:lnSpc>
                <a:spcPct val="90000"/>
              </a:lnSpc>
              <a:spcBef>
                <a:spcPct val="0"/>
              </a:spcBef>
              <a:spcAft>
                <a:spcPct val="35000"/>
              </a:spcAft>
              <a:buNone/>
            </a:pP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Context</a:t>
            </a:r>
            <a:endParaRPr lang="zh-CN" altLang="en-US"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5" name="Freeform: Shape 14">
            <a:extLst>
              <a:ext uri="{FF2B5EF4-FFF2-40B4-BE49-F238E27FC236}">
                <a16:creationId xmlns:a16="http://schemas.microsoft.com/office/drawing/2014/main" id="{D35B04A0-AAC1-42FF-867F-98F059D45BB8}"/>
              </a:ext>
            </a:extLst>
          </p:cNvPr>
          <p:cNvSpPr/>
          <p:nvPr/>
        </p:nvSpPr>
        <p:spPr>
          <a:xfrm>
            <a:off x="3904882" y="1546115"/>
            <a:ext cx="2009288" cy="1339525"/>
          </a:xfrm>
          <a:custGeom>
            <a:avLst/>
            <a:gdLst>
              <a:gd name="connsiteX0" fmla="*/ 0 w 2009288"/>
              <a:gd name="connsiteY0" fmla="*/ 133953 h 1339525"/>
              <a:gd name="connsiteX1" fmla="*/ 133953 w 2009288"/>
              <a:gd name="connsiteY1" fmla="*/ 0 h 1339525"/>
              <a:gd name="connsiteX2" fmla="*/ 1875336 w 2009288"/>
              <a:gd name="connsiteY2" fmla="*/ 0 h 1339525"/>
              <a:gd name="connsiteX3" fmla="*/ 2009289 w 2009288"/>
              <a:gd name="connsiteY3" fmla="*/ 133953 h 1339525"/>
              <a:gd name="connsiteX4" fmla="*/ 2009288 w 2009288"/>
              <a:gd name="connsiteY4" fmla="*/ 1205573 h 1339525"/>
              <a:gd name="connsiteX5" fmla="*/ 1875335 w 2009288"/>
              <a:gd name="connsiteY5" fmla="*/ 1339526 h 1339525"/>
              <a:gd name="connsiteX6" fmla="*/ 133953 w 2009288"/>
              <a:gd name="connsiteY6" fmla="*/ 1339525 h 1339525"/>
              <a:gd name="connsiteX7" fmla="*/ 0 w 2009288"/>
              <a:gd name="connsiteY7" fmla="*/ 1205572 h 1339525"/>
              <a:gd name="connsiteX8" fmla="*/ 0 w 2009288"/>
              <a:gd name="connsiteY8" fmla="*/ 133953 h 13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9288" h="1339525">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w="1397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64023" tIns="264023" rIns="264023" bIns="264023" numCol="1" spcCol="1270" anchor="ctr" anchorCtr="0">
            <a:noAutofit/>
          </a:bodyPr>
          <a:lstStyle/>
          <a:p>
            <a:pPr marL="0" lvl="0" indent="0" algn="ctr" defTabSz="2622550">
              <a:lnSpc>
                <a:spcPct val="90000"/>
              </a:lnSpc>
              <a:spcBef>
                <a:spcPct val="0"/>
              </a:spcBef>
              <a:spcAft>
                <a:spcPct val="35000"/>
              </a:spcAft>
              <a:buNone/>
            </a:pPr>
            <a:endParaRPr lang="zh-CN" altLang="en-US" sz="59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59" name="文本框 30">
            <a:extLst>
              <a:ext uri="{FF2B5EF4-FFF2-40B4-BE49-F238E27FC236}">
                <a16:creationId xmlns:a16="http://schemas.microsoft.com/office/drawing/2014/main" id="{BDA4DC86-95F1-438B-A7DA-3D0998E67B36}"/>
              </a:ext>
            </a:extLst>
          </p:cNvPr>
          <p:cNvSpPr txBox="1"/>
          <p:nvPr/>
        </p:nvSpPr>
        <p:spPr>
          <a:xfrm>
            <a:off x="503434" y="4271261"/>
            <a:ext cx="2252504"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Prompt learning</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0" name="Rectangle 9">
            <a:extLst>
              <a:ext uri="{FF2B5EF4-FFF2-40B4-BE49-F238E27FC236}">
                <a16:creationId xmlns:a16="http://schemas.microsoft.com/office/drawing/2014/main" id="{07BC5BFE-2B6C-42DB-8D74-5E15758C31AF}"/>
              </a:ext>
            </a:extLst>
          </p:cNvPr>
          <p:cNvSpPr/>
          <p:nvPr/>
        </p:nvSpPr>
        <p:spPr>
          <a:xfrm>
            <a:off x="2935519" y="3382083"/>
            <a:ext cx="4051464" cy="121362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7" name="Freeform: Shape 16">
            <a:extLst>
              <a:ext uri="{FF2B5EF4-FFF2-40B4-BE49-F238E27FC236}">
                <a16:creationId xmlns:a16="http://schemas.microsoft.com/office/drawing/2014/main" id="{C632E9FB-6107-44FF-BEEF-787F1266DF76}"/>
              </a:ext>
            </a:extLst>
          </p:cNvPr>
          <p:cNvSpPr/>
          <p:nvPr/>
        </p:nvSpPr>
        <p:spPr>
          <a:xfrm>
            <a:off x="3026956" y="3452245"/>
            <a:ext cx="1610746" cy="1073817"/>
          </a:xfrm>
          <a:custGeom>
            <a:avLst/>
            <a:gdLst>
              <a:gd name="connsiteX0" fmla="*/ 0 w 1610746"/>
              <a:gd name="connsiteY0" fmla="*/ 0 h 1073817"/>
              <a:gd name="connsiteX1" fmla="*/ 1610746 w 1610746"/>
              <a:gd name="connsiteY1" fmla="*/ 0 h 1073817"/>
              <a:gd name="connsiteX2" fmla="*/ 1610746 w 1610746"/>
              <a:gd name="connsiteY2" fmla="*/ 1073817 h 1073817"/>
              <a:gd name="connsiteX3" fmla="*/ 0 w 1610746"/>
              <a:gd name="connsiteY3" fmla="*/ 1073817 h 1073817"/>
              <a:gd name="connsiteX4" fmla="*/ 0 w 1610746"/>
              <a:gd name="connsiteY4" fmla="*/ 0 h 107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746" h="1073817">
                <a:moveTo>
                  <a:pt x="0" y="0"/>
                </a:moveTo>
                <a:lnTo>
                  <a:pt x="1610746" y="0"/>
                </a:lnTo>
                <a:lnTo>
                  <a:pt x="1610746" y="1073817"/>
                </a:lnTo>
                <a:lnTo>
                  <a:pt x="0" y="1073817"/>
                </a:lnTo>
                <a:lnTo>
                  <a:pt x="0" y="0"/>
                </a:lnTo>
                <a:close/>
              </a:path>
            </a:pathLst>
          </a:custGeom>
          <a:solidFill>
            <a:srgbClr val="6F6F74"/>
          </a:solidFill>
          <a:ln w="9525" cap="flat" cmpd="sng" algn="ctr">
            <a:solidFill>
              <a:sysClr val="windowText" lastClr="000000"/>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rPr>
              <a:t>Keyword</a:t>
            </a:r>
            <a:endParaRPr lang="zh-CN" altLang="en-US"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21" name="Freeform: Shape 20">
            <a:extLst>
              <a:ext uri="{FF2B5EF4-FFF2-40B4-BE49-F238E27FC236}">
                <a16:creationId xmlns:a16="http://schemas.microsoft.com/office/drawing/2014/main" id="{E9D5D068-59D2-4BE3-84A0-5ABC991F7018}"/>
              </a:ext>
            </a:extLst>
          </p:cNvPr>
          <p:cNvSpPr/>
          <p:nvPr/>
        </p:nvSpPr>
        <p:spPr>
          <a:xfrm>
            <a:off x="5333366" y="3453544"/>
            <a:ext cx="1565738" cy="1043825"/>
          </a:xfrm>
          <a:custGeom>
            <a:avLst/>
            <a:gdLst>
              <a:gd name="connsiteX0" fmla="*/ 0 w 1565738"/>
              <a:gd name="connsiteY0" fmla="*/ 0 h 1043825"/>
              <a:gd name="connsiteX1" fmla="*/ 1565738 w 1565738"/>
              <a:gd name="connsiteY1" fmla="*/ 0 h 1043825"/>
              <a:gd name="connsiteX2" fmla="*/ 1565738 w 1565738"/>
              <a:gd name="connsiteY2" fmla="*/ 1043825 h 1043825"/>
              <a:gd name="connsiteX3" fmla="*/ 0 w 1565738"/>
              <a:gd name="connsiteY3" fmla="*/ 1043825 h 1043825"/>
              <a:gd name="connsiteX4" fmla="*/ 0 w 1565738"/>
              <a:gd name="connsiteY4" fmla="*/ 0 h 104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738" h="1043825">
                <a:moveTo>
                  <a:pt x="0" y="0"/>
                </a:moveTo>
                <a:lnTo>
                  <a:pt x="1565738" y="0"/>
                </a:lnTo>
                <a:lnTo>
                  <a:pt x="1565738" y="1043825"/>
                </a:lnTo>
                <a:lnTo>
                  <a:pt x="0" y="1043825"/>
                </a:lnTo>
                <a:lnTo>
                  <a:pt x="0" y="0"/>
                </a:lnTo>
                <a:close/>
              </a:path>
            </a:pathLst>
          </a:custGeom>
          <a:solidFill>
            <a:srgbClr val="6F6F74"/>
          </a:solidFill>
          <a:ln w="9525" cap="flat" cmpd="sng" algn="ctr">
            <a:solidFill>
              <a:sysClr val="windowText" lastClr="000000"/>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80000"/>
              </a:lnSpc>
              <a:spcBef>
                <a:spcPct val="0"/>
              </a:spcBef>
              <a:spcAft>
                <a:spcPct val="35000"/>
              </a:spcAft>
              <a:buNone/>
            </a:pPr>
            <a:r>
              <a:rPr lang="en-US" altLang="zh-CN"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rPr>
              <a:t>Emotion</a:t>
            </a:r>
            <a:endParaRPr lang="zh-CN" altLang="en-US"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17" name="Plus Sign 116">
            <a:extLst>
              <a:ext uri="{FF2B5EF4-FFF2-40B4-BE49-F238E27FC236}">
                <a16:creationId xmlns:a16="http://schemas.microsoft.com/office/drawing/2014/main" id="{A3749DEF-B69F-4ED3-A71C-E748FF3172E6}"/>
              </a:ext>
            </a:extLst>
          </p:cNvPr>
          <p:cNvSpPr/>
          <p:nvPr/>
        </p:nvSpPr>
        <p:spPr>
          <a:xfrm>
            <a:off x="4790881" y="3803639"/>
            <a:ext cx="389306" cy="389306"/>
          </a:xfrm>
          <a:prstGeom prst="mathPlus">
            <a:avLst>
              <a:gd name="adj1" fmla="val 108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121" name="Connector: Elbow 120">
            <a:extLst>
              <a:ext uri="{FF2B5EF4-FFF2-40B4-BE49-F238E27FC236}">
                <a16:creationId xmlns:a16="http://schemas.microsoft.com/office/drawing/2014/main" id="{6524D4D2-A713-4519-AD2C-BDFC8B5B67D9}"/>
              </a:ext>
            </a:extLst>
          </p:cNvPr>
          <p:cNvCxnSpPr>
            <a:cxnSpLocks/>
            <a:stCxn id="10" idx="3"/>
            <a:endCxn id="6" idx="1"/>
          </p:cNvCxnSpPr>
          <p:nvPr/>
        </p:nvCxnSpPr>
        <p:spPr>
          <a:xfrm flipV="1">
            <a:off x="6986983" y="3045283"/>
            <a:ext cx="453235" cy="943610"/>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9" name="Straight Arrow Connector 4098">
            <a:extLst>
              <a:ext uri="{FF2B5EF4-FFF2-40B4-BE49-F238E27FC236}">
                <a16:creationId xmlns:a16="http://schemas.microsoft.com/office/drawing/2014/main" id="{6502EB25-EE8C-4E3E-AA53-F1B9EBA2F2B1}"/>
              </a:ext>
            </a:extLst>
          </p:cNvPr>
          <p:cNvCxnSpPr>
            <a:cxnSpLocks/>
            <a:endCxn id="10" idx="0"/>
          </p:cNvCxnSpPr>
          <p:nvPr/>
        </p:nvCxnSpPr>
        <p:spPr>
          <a:xfrm>
            <a:off x="4961251" y="2940906"/>
            <a:ext cx="0" cy="441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文本框 30">
            <a:extLst>
              <a:ext uri="{FF2B5EF4-FFF2-40B4-BE49-F238E27FC236}">
                <a16:creationId xmlns:a16="http://schemas.microsoft.com/office/drawing/2014/main" id="{055F5826-1B49-4F57-B6A5-C0E27AF42273}"/>
              </a:ext>
            </a:extLst>
          </p:cNvPr>
          <p:cNvSpPr txBox="1"/>
          <p:nvPr/>
        </p:nvSpPr>
        <p:spPr>
          <a:xfrm>
            <a:off x="503434" y="2508029"/>
            <a:ext cx="1383712" cy="369332"/>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Real-time</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56" name="Rectangle 155">
            <a:extLst>
              <a:ext uri="{FF2B5EF4-FFF2-40B4-BE49-F238E27FC236}">
                <a16:creationId xmlns:a16="http://schemas.microsoft.com/office/drawing/2014/main" id="{249A0A9E-0B39-46EF-8B08-1DE0757DEFDB}"/>
              </a:ext>
            </a:extLst>
          </p:cNvPr>
          <p:cNvSpPr/>
          <p:nvPr/>
        </p:nvSpPr>
        <p:spPr>
          <a:xfrm>
            <a:off x="2937829" y="5211413"/>
            <a:ext cx="2906710" cy="123866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p:cxnSp>
        <p:nvCxnSpPr>
          <p:cNvPr id="161" name="Connector: Elbow 160">
            <a:extLst>
              <a:ext uri="{FF2B5EF4-FFF2-40B4-BE49-F238E27FC236}">
                <a16:creationId xmlns:a16="http://schemas.microsoft.com/office/drawing/2014/main" id="{D761AE5D-75A5-42F6-82B6-62F1B4E8D9D2}"/>
              </a:ext>
            </a:extLst>
          </p:cNvPr>
          <p:cNvCxnSpPr>
            <a:cxnSpLocks/>
            <a:stCxn id="10" idx="2"/>
            <a:endCxn id="156" idx="0"/>
          </p:cNvCxnSpPr>
          <p:nvPr/>
        </p:nvCxnSpPr>
        <p:spPr>
          <a:xfrm rot="5400000">
            <a:off x="4368363" y="4618525"/>
            <a:ext cx="615710" cy="57006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212EBD63-78EF-46D3-9B38-18D0463132D6}"/>
              </a:ext>
            </a:extLst>
          </p:cNvPr>
          <p:cNvCxnSpPr>
            <a:cxnSpLocks/>
            <a:stCxn id="10" idx="2"/>
            <a:endCxn id="57" idx="0"/>
          </p:cNvCxnSpPr>
          <p:nvPr/>
        </p:nvCxnSpPr>
        <p:spPr>
          <a:xfrm rot="16200000" flipH="1">
            <a:off x="5890438" y="3666516"/>
            <a:ext cx="638339" cy="2496712"/>
          </a:xfrm>
          <a:prstGeom prst="bentConnector3">
            <a:avLst>
              <a:gd name="adj1" fmla="val 4801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文本框 30">
            <a:extLst>
              <a:ext uri="{FF2B5EF4-FFF2-40B4-BE49-F238E27FC236}">
                <a16:creationId xmlns:a16="http://schemas.microsoft.com/office/drawing/2014/main" id="{C78C7196-FAE0-404B-A9C3-B564F70455BB}"/>
              </a:ext>
            </a:extLst>
          </p:cNvPr>
          <p:cNvSpPr txBox="1"/>
          <p:nvPr/>
        </p:nvSpPr>
        <p:spPr>
          <a:xfrm>
            <a:off x="503434" y="6146670"/>
            <a:ext cx="1759969" cy="369332"/>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a:solidFill>
                  <a:prstClr val="black"/>
                </a:solidFill>
                <a:latin typeface="Times New Roman" panose="02020603050405020304" pitchFamily="18" charset="0"/>
                <a:ea typeface="宋体" panose="02010600030101010101" pitchFamily="2" charset="-122"/>
                <a:sym typeface="Times New Roman" panose="02020603050405020304" pitchFamily="18" charset="0"/>
              </a:rPr>
              <a:t>Visual &amp; Text</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6" name="Rectangle 5">
            <a:extLst>
              <a:ext uri="{FF2B5EF4-FFF2-40B4-BE49-F238E27FC236}">
                <a16:creationId xmlns:a16="http://schemas.microsoft.com/office/drawing/2014/main" id="{95B42E94-2BC9-4A49-9FA1-6E55A38EE69F}"/>
              </a:ext>
            </a:extLst>
          </p:cNvPr>
          <p:cNvSpPr/>
          <p:nvPr/>
        </p:nvSpPr>
        <p:spPr>
          <a:xfrm>
            <a:off x="7440218" y="1390243"/>
            <a:ext cx="2770581" cy="3310079"/>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9" name="Connector: Elbow 8">
            <a:extLst>
              <a:ext uri="{FF2B5EF4-FFF2-40B4-BE49-F238E27FC236}">
                <a16:creationId xmlns:a16="http://schemas.microsoft.com/office/drawing/2014/main" id="{5FDDEFDD-6FA7-9A4B-EBC5-FEC803E35F2A}"/>
              </a:ext>
            </a:extLst>
          </p:cNvPr>
          <p:cNvCxnSpPr>
            <a:cxnSpLocks/>
            <a:stCxn id="12" idx="1"/>
            <a:endCxn id="14" idx="1"/>
          </p:cNvCxnSpPr>
          <p:nvPr/>
        </p:nvCxnSpPr>
        <p:spPr>
          <a:xfrm rot="10800000" flipH="1">
            <a:off x="447299" y="2173295"/>
            <a:ext cx="3195" cy="3631196"/>
          </a:xfrm>
          <a:prstGeom prst="bentConnector3">
            <a:avLst>
              <a:gd name="adj1" fmla="val -81089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5F9EAF3-76D6-3466-150E-9431B5A8A027}"/>
              </a:ext>
            </a:extLst>
          </p:cNvPr>
          <p:cNvSpPr/>
          <p:nvPr/>
        </p:nvSpPr>
        <p:spPr>
          <a:xfrm>
            <a:off x="2935519" y="1476474"/>
            <a:ext cx="3264464" cy="6791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Marcus was collecting shells on the beach.</a:t>
            </a:r>
            <a:endParaRPr lang="zh-CN" altLang="en-US"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9" name="Rectangle 18">
            <a:extLst>
              <a:ext uri="{FF2B5EF4-FFF2-40B4-BE49-F238E27FC236}">
                <a16:creationId xmlns:a16="http://schemas.microsoft.com/office/drawing/2014/main" id="{858DC28D-E4ED-C33A-A685-67C144FE9F31}"/>
              </a:ext>
            </a:extLst>
          </p:cNvPr>
          <p:cNvSpPr/>
          <p:nvPr/>
        </p:nvSpPr>
        <p:spPr>
          <a:xfrm>
            <a:off x="2937829" y="2213842"/>
            <a:ext cx="3256752" cy="658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He picked up a large beautiful shell.</a:t>
            </a:r>
            <a:endParaRPr lang="zh-CN" altLang="en-US" sz="16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026" name="Picture 2">
            <a:extLst>
              <a:ext uri="{FF2B5EF4-FFF2-40B4-BE49-F238E27FC236}">
                <a16:creationId xmlns:a16="http://schemas.microsoft.com/office/drawing/2014/main" id="{35D24C4D-61F0-7A45-B63A-1E442C031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857" y="1476474"/>
            <a:ext cx="668151" cy="66815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7742DC-B41A-817D-CE96-F4F3D5950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855" y="2217343"/>
            <a:ext cx="676219" cy="6762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C0A0AEC6-BDA8-7A05-3876-1DA174888EC3}"/>
                  </a:ext>
                </a:extLst>
              </p:cNvPr>
              <p:cNvSpPr/>
              <p:nvPr/>
            </p:nvSpPr>
            <p:spPr>
              <a:xfrm>
                <a:off x="3004805" y="5620599"/>
                <a:ext cx="2772758" cy="788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5</m:t>
                          </m:r>
                        </m:e>
                        <m:sub>
                          <m:r>
                            <a:rPr lang="en-US" altLang="zh-CN" sz="1400" b="0" i="1" smtClean="0">
                              <a:solidFill>
                                <a:schemeClr val="tx1"/>
                              </a:solidFill>
                              <a:latin typeface="Cambria Math" panose="02040503050406030204" pitchFamily="18" charset="0"/>
                              <a:sym typeface="Times New Roman" panose="02020603050405020304" pitchFamily="18" charset="0"/>
                            </a:rPr>
                            <m:t>𝑏𝑎𝑠𝑒</m:t>
                          </m:r>
                        </m:sub>
                      </m:sSub>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oMath>
                  </m:oMathPara>
                </a14:m>
                <a:endParaRPr lang="en-US" altLang="zh-CN" sz="1400" b="0" i="1" dirty="0">
                  <a:solidFill>
                    <a:schemeClr val="tx1"/>
                  </a:solidFill>
                  <a:latin typeface="Times New Roman" panose="02020603050405020304" pitchFamily="18" charset="0"/>
                  <a:sym typeface="Times New Roman" panose="02020603050405020304" pitchFamily="18" charset="0"/>
                </a:endParaRPr>
              </a:p>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𝐶𝑜𝑚𝑚𝑒𝑛𝐺𝑒𝑛</m:t>
                    </m:r>
                    <m:r>
                      <a:rPr lang="en-US" altLang="zh-CN" sz="1400" b="0" i="1" smtClean="0">
                        <a:solidFill>
                          <a:schemeClr val="tx1"/>
                        </a:solidFill>
                        <a:latin typeface="Cambria Math" panose="02040503050406030204" pitchFamily="18" charset="0"/>
                        <a:sym typeface="Times New Roman" panose="02020603050405020304" pitchFamily="18" charset="0"/>
                      </a:rPr>
                      <m:t>+</m:t>
                    </m:r>
                    <m:r>
                      <a:rPr lang="en-US" altLang="zh-CN" sz="1400" b="0" i="1" smtClean="0">
                        <a:solidFill>
                          <a:schemeClr val="tx1"/>
                        </a:solidFill>
                        <a:latin typeface="Cambria Math" panose="02040503050406030204" pitchFamily="18" charset="0"/>
                        <a:sym typeface="Times New Roman" panose="02020603050405020304" pitchFamily="18" charset="0"/>
                      </a:rPr>
                      <m:t>𝑆𝑡𝑜𝑟𝑦</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𝐶𝑙𝑜𝑧𝑒</m:t>
                    </m:r>
                  </m:oMath>
                </a14:m>
                <a:r>
                  <a:rPr lang="zh-CN" altLang="en-US" sz="1400" dirty="0">
                    <a:solidFill>
                      <a:schemeClr val="tx1"/>
                    </a:solidFill>
                    <a:latin typeface="Times New Roman" panose="02020603050405020304" pitchFamily="18" charset="0"/>
                    <a:sym typeface="Times New Roman" panose="02020603050405020304" pitchFamily="18" charset="0"/>
                  </a:rPr>
                  <a:t> </a:t>
                </a:r>
              </a:p>
            </p:txBody>
          </p:sp>
        </mc:Choice>
        <mc:Fallback xmlns="">
          <p:sp>
            <p:nvSpPr>
              <p:cNvPr id="40" name="Rectangle 39">
                <a:extLst>
                  <a:ext uri="{FF2B5EF4-FFF2-40B4-BE49-F238E27FC236}">
                    <a16:creationId xmlns:a16="http://schemas.microsoft.com/office/drawing/2014/main" id="{C0A0AEC6-BDA8-7A05-3876-1DA174888EC3}"/>
                  </a:ext>
                </a:extLst>
              </p:cNvPr>
              <p:cNvSpPr>
                <a:spLocks noRot="1" noChangeAspect="1" noMove="1" noResize="1" noEditPoints="1" noAdjustHandles="1" noChangeArrowheads="1" noChangeShapeType="1" noTextEdit="1"/>
              </p:cNvSpPr>
              <p:nvPr/>
            </p:nvSpPr>
            <p:spPr>
              <a:xfrm>
                <a:off x="3004805" y="5620599"/>
                <a:ext cx="2772758" cy="788806"/>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p:sp>
        <p:nvSpPr>
          <p:cNvPr id="44" name="TextBox 43">
            <a:extLst>
              <a:ext uri="{FF2B5EF4-FFF2-40B4-BE49-F238E27FC236}">
                <a16:creationId xmlns:a16="http://schemas.microsoft.com/office/drawing/2014/main" id="{2C1A1A5C-BAC4-0C39-ACB7-4EC5BB87964A}"/>
              </a:ext>
            </a:extLst>
          </p:cNvPr>
          <p:cNvSpPr txBox="1"/>
          <p:nvPr/>
        </p:nvSpPr>
        <p:spPr>
          <a:xfrm>
            <a:off x="2935519" y="5221967"/>
            <a:ext cx="2909020" cy="369332"/>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800" b="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Text Pipeline</a:t>
            </a:r>
            <a:endParaRPr lang="zh-CN" altLang="zh-CN">
              <a:solidFill>
                <a:schemeClr val="bg1"/>
              </a:solidFill>
              <a:effectLst/>
              <a:latin typeface="Times New Roman" panose="02020603050405020304" pitchFamily="18" charset="0"/>
              <a:sym typeface="Times New Roman" panose="02020603050405020304" pitchFamily="18" charset="0"/>
            </a:endParaRPr>
          </a:p>
        </p:txBody>
      </p:sp>
      <p:sp>
        <p:nvSpPr>
          <p:cNvPr id="55" name="Rectangle 54">
            <a:extLst>
              <a:ext uri="{FF2B5EF4-FFF2-40B4-BE49-F238E27FC236}">
                <a16:creationId xmlns:a16="http://schemas.microsoft.com/office/drawing/2014/main" id="{83DCD00E-7405-B174-D51E-78C306F81FB2}"/>
              </a:ext>
            </a:extLst>
          </p:cNvPr>
          <p:cNvSpPr/>
          <p:nvPr/>
        </p:nvSpPr>
        <p:spPr>
          <a:xfrm>
            <a:off x="6002886" y="5211413"/>
            <a:ext cx="2906710" cy="123866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570C7071-50EC-CB3F-99E6-CC33A894AA1D}"/>
                  </a:ext>
                </a:extLst>
              </p:cNvPr>
              <p:cNvSpPr/>
              <p:nvPr/>
            </p:nvSpPr>
            <p:spPr>
              <a:xfrm>
                <a:off x="6053839" y="5620599"/>
                <a:ext cx="2772758" cy="36933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𝐷𝑖𝑠𝑐𝑜</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oMath>
                  </m:oMathPara>
                </a14:m>
                <a:endParaRPr lang="zh-CN" altLang="en-US">
                  <a:solidFill>
                    <a:schemeClr val="tx1"/>
                  </a:solidFill>
                  <a:latin typeface="Times New Roman" panose="02020603050405020304" pitchFamily="18" charset="0"/>
                  <a:sym typeface="Times New Roman" panose="02020603050405020304" pitchFamily="18" charset="0"/>
                </a:endParaRPr>
              </a:p>
            </p:txBody>
          </p:sp>
        </mc:Choice>
        <mc:Fallback xmlns="">
          <p:sp>
            <p:nvSpPr>
              <p:cNvPr id="56" name="Rectangle 55">
                <a:extLst>
                  <a:ext uri="{FF2B5EF4-FFF2-40B4-BE49-F238E27FC236}">
                    <a16:creationId xmlns:a16="http://schemas.microsoft.com/office/drawing/2014/main" id="{570C7071-50EC-CB3F-99E6-CC33A894AA1D}"/>
                  </a:ext>
                </a:extLst>
              </p:cNvPr>
              <p:cNvSpPr>
                <a:spLocks noRot="1" noChangeAspect="1" noMove="1" noResize="1" noEditPoints="1" noAdjustHandles="1" noChangeArrowheads="1" noChangeShapeType="1" noTextEdit="1"/>
              </p:cNvSpPr>
              <p:nvPr/>
            </p:nvSpPr>
            <p:spPr>
              <a:xfrm>
                <a:off x="6053839" y="5620599"/>
                <a:ext cx="2772758" cy="369333"/>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p:sp>
        <p:nvSpPr>
          <p:cNvPr id="57" name="TextBox 56">
            <a:extLst>
              <a:ext uri="{FF2B5EF4-FFF2-40B4-BE49-F238E27FC236}">
                <a16:creationId xmlns:a16="http://schemas.microsoft.com/office/drawing/2014/main" id="{185650ED-F265-BFC5-BF4B-362B7011230D}"/>
              </a:ext>
            </a:extLst>
          </p:cNvPr>
          <p:cNvSpPr txBox="1"/>
          <p:nvPr/>
        </p:nvSpPr>
        <p:spPr>
          <a:xfrm>
            <a:off x="6006329" y="5234042"/>
            <a:ext cx="2903267" cy="369332"/>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800" b="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Visual Pipeline</a:t>
            </a:r>
            <a:endParaRPr lang="zh-CN" altLang="zh-CN">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FC3C52E-F4D0-5C88-74AD-A312E697C784}"/>
                  </a:ext>
                </a:extLst>
              </p:cNvPr>
              <p:cNvSpPr/>
              <p:nvPr/>
            </p:nvSpPr>
            <p:spPr>
              <a:xfrm>
                <a:off x="6053839" y="6040072"/>
                <a:ext cx="2772758" cy="36933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oMath>
                  </m:oMathPara>
                </a14:m>
                <a:endParaRPr lang="zh-CN" altLang="en-US">
                  <a:solidFill>
                    <a:schemeClr val="tx1"/>
                  </a:solidFill>
                  <a:latin typeface="Times New Roman" panose="02020603050405020304" pitchFamily="18" charset="0"/>
                  <a:sym typeface="Times New Roman" panose="02020603050405020304" pitchFamily="18" charset="0"/>
                </a:endParaRPr>
              </a:p>
            </p:txBody>
          </p:sp>
        </mc:Choice>
        <mc:Fallback xmlns="">
          <p:sp>
            <p:nvSpPr>
              <p:cNvPr id="58" name="Rectangle 57">
                <a:extLst>
                  <a:ext uri="{FF2B5EF4-FFF2-40B4-BE49-F238E27FC236}">
                    <a16:creationId xmlns:a16="http://schemas.microsoft.com/office/drawing/2014/main" id="{EFC3C52E-F4D0-5C88-74AD-A312E697C784}"/>
                  </a:ext>
                </a:extLst>
              </p:cNvPr>
              <p:cNvSpPr>
                <a:spLocks noRot="1" noChangeAspect="1" noMove="1" noResize="1" noEditPoints="1" noAdjustHandles="1" noChangeArrowheads="1" noChangeShapeType="1" noTextEdit="1"/>
              </p:cNvSpPr>
              <p:nvPr/>
            </p:nvSpPr>
            <p:spPr>
              <a:xfrm>
                <a:off x="6053839" y="6040072"/>
                <a:ext cx="2772758" cy="369333"/>
              </a:xfrm>
              <a:prstGeom prst="rect">
                <a:avLst/>
              </a:prstGeom>
              <a:blipFill>
                <a:blip r:embed="rId7"/>
                <a:stretch>
                  <a:fillRect/>
                </a:stretch>
              </a:blipFill>
              <a:ln w="19050">
                <a:solidFill>
                  <a:schemeClr val="tx1"/>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1E2BA7EF-8BA0-5ED8-0F0F-ED03426455EB}"/>
              </a:ext>
            </a:extLst>
          </p:cNvPr>
          <p:cNvSpPr/>
          <p:nvPr/>
        </p:nvSpPr>
        <p:spPr>
          <a:xfrm>
            <a:off x="7506410" y="3269574"/>
            <a:ext cx="2337042" cy="13338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68" name="TextBox 67">
            <a:extLst>
              <a:ext uri="{FF2B5EF4-FFF2-40B4-BE49-F238E27FC236}">
                <a16:creationId xmlns:a16="http://schemas.microsoft.com/office/drawing/2014/main" id="{EE7F8E62-0876-D291-158B-6631B8BFCB94}"/>
              </a:ext>
            </a:extLst>
          </p:cNvPr>
          <p:cNvSpPr txBox="1"/>
          <p:nvPr/>
        </p:nvSpPr>
        <p:spPr>
          <a:xfrm>
            <a:off x="7493958" y="3269574"/>
            <a:ext cx="1333635"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2" name="TextBox 71">
            <a:extLst>
              <a:ext uri="{FF2B5EF4-FFF2-40B4-BE49-F238E27FC236}">
                <a16:creationId xmlns:a16="http://schemas.microsoft.com/office/drawing/2014/main" id="{8C6572FB-C858-F2ED-94C6-4836B5948B4C}"/>
              </a:ext>
            </a:extLst>
          </p:cNvPr>
          <p:cNvSpPr txBox="1"/>
          <p:nvPr/>
        </p:nvSpPr>
        <p:spPr>
          <a:xfrm>
            <a:off x="7481750" y="3551946"/>
            <a:ext cx="2371189" cy="1084464"/>
          </a:xfrm>
          <a:prstGeom prst="rect">
            <a:avLst/>
          </a:prstGeom>
          <a:noFill/>
        </p:spPr>
        <p:txBody>
          <a:bodyPr wrap="square">
            <a:spAutoFit/>
          </a:bodyPr>
          <a:lstStyle/>
          <a:p>
            <a:pPr>
              <a:lnSpc>
                <a:spcPct val="120000"/>
              </a:lnSpc>
            </a:pPr>
            <a:r>
              <a:rPr lang="en-US" altLang="zh-CN" sz="1000">
                <a:latin typeface="IBM Plex Mono" panose="020B0509050203000203" pitchFamily="49" charset="0"/>
                <a:sym typeface="Times New Roman" panose="02020603050405020304" pitchFamily="18" charset="0"/>
              </a:rPr>
              <a:t>Generate next sentence </a:t>
            </a:r>
          </a:p>
          <a:p>
            <a:pPr>
              <a:lnSpc>
                <a:spcPct val="120000"/>
              </a:lnSpc>
            </a:pPr>
            <a:r>
              <a:rPr lang="en-US" altLang="zh-CN" sz="1000">
                <a:latin typeface="IBM Plex Mono" panose="020B0509050203000203" pitchFamily="49" charset="0"/>
                <a:sym typeface="Times New Roman" panose="02020603050405020304" pitchFamily="18" charset="0"/>
              </a:rPr>
              <a:t>based on following</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&lt;extra_id_0&gt;KEYWORDS: […]</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&lt;extra_id_0&gt;CONTEXT: […]</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&lt;extra_id_0&gt;EMOTION: […]</a:t>
            </a:r>
            <a:endParaRPr lang="zh-CN" altLang="en-US" sz="1000">
              <a:latin typeface="IBM Plex Mono" panose="020B0509050203000203" pitchFamily="49" charset="0"/>
              <a:sym typeface="Times New Roman" panose="02020603050405020304" pitchFamily="18" charset="0"/>
            </a:endParaRPr>
          </a:p>
        </p:txBody>
      </p:sp>
      <p:cxnSp>
        <p:nvCxnSpPr>
          <p:cNvPr id="75" name="Straight Connector 74">
            <a:extLst>
              <a:ext uri="{FF2B5EF4-FFF2-40B4-BE49-F238E27FC236}">
                <a16:creationId xmlns:a16="http://schemas.microsoft.com/office/drawing/2014/main" id="{FE882E1F-3B1B-5BAB-1546-98DFD97C7ED1}"/>
              </a:ext>
            </a:extLst>
          </p:cNvPr>
          <p:cNvCxnSpPr>
            <a:cxnSpLocks/>
          </p:cNvCxnSpPr>
          <p:nvPr/>
        </p:nvCxnSpPr>
        <p:spPr>
          <a:xfrm>
            <a:off x="7507102" y="3546573"/>
            <a:ext cx="2336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6B1EC72-E6DF-90DD-C241-F80FD8C56EC2}"/>
              </a:ext>
            </a:extLst>
          </p:cNvPr>
          <p:cNvSpPr/>
          <p:nvPr/>
        </p:nvSpPr>
        <p:spPr>
          <a:xfrm>
            <a:off x="7500531" y="1447857"/>
            <a:ext cx="2342920" cy="102680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B552253C-810A-17E6-0AA0-99833C2415D0}"/>
                  </a:ext>
                </a:extLst>
              </p:cNvPr>
              <p:cNvSpPr/>
              <p:nvPr/>
            </p:nvSpPr>
            <p:spPr>
              <a:xfrm>
                <a:off x="7536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B552253C-810A-17E6-0AA0-99833C2415D0}"/>
                  </a:ext>
                </a:extLst>
              </p:cNvPr>
              <p:cNvSpPr>
                <a:spLocks noRot="1" noChangeAspect="1" noMove="1" noResize="1" noEditPoints="1" noAdjustHandles="1" noChangeArrowheads="1" noChangeShapeType="1" noTextEdit="1"/>
              </p:cNvSpPr>
              <p:nvPr/>
            </p:nvSpPr>
            <p:spPr>
              <a:xfrm>
                <a:off x="7536219" y="1741992"/>
                <a:ext cx="2262253" cy="316252"/>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p:sp>
        <p:nvSpPr>
          <p:cNvPr id="79" name="TextBox 78">
            <a:extLst>
              <a:ext uri="{FF2B5EF4-FFF2-40B4-BE49-F238E27FC236}">
                <a16:creationId xmlns:a16="http://schemas.microsoft.com/office/drawing/2014/main" id="{390E2752-60BC-630B-D2EB-8DB3A0D651B0}"/>
              </a:ext>
            </a:extLst>
          </p:cNvPr>
          <p:cNvSpPr txBox="1"/>
          <p:nvPr/>
        </p:nvSpPr>
        <p:spPr>
          <a:xfrm>
            <a:off x="7893740" y="1447856"/>
            <a:ext cx="1516802" cy="276999"/>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20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Emotion Classifier</a:t>
            </a:r>
            <a:endParaRPr lang="zh-CN" altLang="zh-CN" sz="12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A63BDBF5-B0C6-64AA-095D-C2AF46E0EA2A}"/>
                  </a:ext>
                </a:extLst>
              </p:cNvPr>
              <p:cNvSpPr/>
              <p:nvPr/>
            </p:nvSpPr>
            <p:spPr>
              <a:xfrm>
                <a:off x="7536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80" name="Rectangle 79">
                <a:extLst>
                  <a:ext uri="{FF2B5EF4-FFF2-40B4-BE49-F238E27FC236}">
                    <a16:creationId xmlns:a16="http://schemas.microsoft.com/office/drawing/2014/main" id="{A63BDBF5-B0C6-64AA-095D-C2AF46E0EA2A}"/>
                  </a:ext>
                </a:extLst>
              </p:cNvPr>
              <p:cNvSpPr>
                <a:spLocks noRot="1" noChangeAspect="1" noMove="1" noResize="1" noEditPoints="1" noAdjustHandles="1" noChangeArrowheads="1" noChangeShapeType="1" noTextEdit="1"/>
              </p:cNvSpPr>
              <p:nvPr/>
            </p:nvSpPr>
            <p:spPr>
              <a:xfrm>
                <a:off x="7536350" y="2108185"/>
                <a:ext cx="2262121" cy="316252"/>
              </a:xfrm>
              <a:prstGeom prst="rect">
                <a:avLst/>
              </a:prstGeom>
              <a:blipFill>
                <a:blip r:embed="rId9"/>
                <a:stretch>
                  <a:fillRect/>
                </a:stretch>
              </a:blipFill>
              <a:ln w="19050">
                <a:solidFill>
                  <a:schemeClr val="tx1"/>
                </a:solidFill>
              </a:ln>
            </p:spPr>
            <p:txBody>
              <a:bodyPr/>
              <a:lstStyle/>
              <a:p>
                <a:r>
                  <a:rPr lang="en-US">
                    <a:noFill/>
                  </a:rPr>
                  <a:t> </a:t>
                </a:r>
              </a:p>
            </p:txBody>
          </p:sp>
        </mc:Fallback>
      </mc:AlternateContent>
      <p:sp>
        <p:nvSpPr>
          <p:cNvPr id="81" name="Rectangle 80">
            <a:extLst>
              <a:ext uri="{FF2B5EF4-FFF2-40B4-BE49-F238E27FC236}">
                <a16:creationId xmlns:a16="http://schemas.microsoft.com/office/drawing/2014/main" id="{AB86C7FF-895C-EB62-C972-29EC4971639E}"/>
              </a:ext>
            </a:extLst>
          </p:cNvPr>
          <p:cNvSpPr/>
          <p:nvPr/>
        </p:nvSpPr>
        <p:spPr>
          <a:xfrm>
            <a:off x="7503471" y="2548811"/>
            <a:ext cx="2342920" cy="654369"/>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A375B883-079D-CE83-5AFC-9461021ED500}"/>
                  </a:ext>
                </a:extLst>
              </p:cNvPr>
              <p:cNvSpPr/>
              <p:nvPr/>
            </p:nvSpPr>
            <p:spPr>
              <a:xfrm>
                <a:off x="7539159" y="2842946"/>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m:t>
                      </m:r>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𝑇</m:t>
                          </m:r>
                        </m:e>
                        <m:sub>
                          <m:r>
                            <a:rPr lang="en-US" altLang="zh-CN" sz="1400" b="0" i="1" smtClean="0">
                              <a:solidFill>
                                <a:schemeClr val="tx1"/>
                              </a:solidFill>
                              <a:latin typeface="Cambria Math" panose="02040503050406030204" pitchFamily="18" charset="0"/>
                              <a:sym typeface="Times New Roman" panose="02020603050405020304" pitchFamily="18" charset="0"/>
                            </a:rPr>
                            <m:t>1.5</m:t>
                          </m:r>
                          <m:r>
                            <a:rPr lang="en-US" altLang="zh-CN" sz="1400" b="0" i="1" smtClean="0">
                              <a:solidFill>
                                <a:schemeClr val="tx1"/>
                              </a:solidFill>
                              <a:latin typeface="Cambria Math" panose="02040503050406030204" pitchFamily="18" charset="0"/>
                              <a:sym typeface="Times New Roman" panose="02020603050405020304" pitchFamily="18" charset="0"/>
                            </a:rPr>
                            <m:t>𝐵</m:t>
                          </m:r>
                        </m:sub>
                      </m:sSub>
                    </m:oMath>
                  </m:oMathPara>
                </a14:m>
                <a:endParaRPr lang="en-US" altLang="zh-CN" sz="1400" b="0" i="1"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82" name="Rectangle 81">
                <a:extLst>
                  <a:ext uri="{FF2B5EF4-FFF2-40B4-BE49-F238E27FC236}">
                    <a16:creationId xmlns:a16="http://schemas.microsoft.com/office/drawing/2014/main" id="{A375B883-079D-CE83-5AFC-9461021ED500}"/>
                  </a:ext>
                </a:extLst>
              </p:cNvPr>
              <p:cNvSpPr>
                <a:spLocks noRot="1" noChangeAspect="1" noMove="1" noResize="1" noEditPoints="1" noAdjustHandles="1" noChangeArrowheads="1" noChangeShapeType="1" noTextEdit="1"/>
              </p:cNvSpPr>
              <p:nvPr/>
            </p:nvSpPr>
            <p:spPr>
              <a:xfrm>
                <a:off x="7539159" y="2842946"/>
                <a:ext cx="2262253" cy="316252"/>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7D200D86-D654-B427-4AFF-98AEEF36D5CE}"/>
              </a:ext>
            </a:extLst>
          </p:cNvPr>
          <p:cNvSpPr txBox="1"/>
          <p:nvPr/>
        </p:nvSpPr>
        <p:spPr>
          <a:xfrm>
            <a:off x="7503471" y="2548810"/>
            <a:ext cx="2342920" cy="276999"/>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200">
                <a:solidFill>
                  <a:schemeClr val="bg1"/>
                </a:solidFill>
                <a:latin typeface="Times New Roman" panose="02020603050405020304" pitchFamily="18" charset="0"/>
                <a:ea typeface="宋体" panose="02010600030101010101" pitchFamily="2" charset="-122"/>
                <a:sym typeface="Times New Roman" panose="02020603050405020304" pitchFamily="18" charset="0"/>
              </a:rPr>
              <a:t>Keyword </a:t>
            </a:r>
            <a:r>
              <a:rPr lang="en-US" altLang="zh-CN" sz="120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Generator</a:t>
            </a:r>
            <a:endParaRPr lang="zh-CN" altLang="zh-CN" sz="1200">
              <a:solidFill>
                <a:schemeClr val="bg1"/>
              </a:solidFill>
              <a:effectLst/>
              <a:latin typeface="Times New Roman" panose="02020603050405020304" pitchFamily="18" charset="0"/>
              <a:sym typeface="Times New Roman" panose="02020603050405020304" pitchFamily="18" charset="0"/>
            </a:endParaRPr>
          </a:p>
        </p:txBody>
      </p:sp>
      <p:sp>
        <p:nvSpPr>
          <p:cNvPr id="91" name="Rectangle 90">
            <a:extLst>
              <a:ext uri="{FF2B5EF4-FFF2-40B4-BE49-F238E27FC236}">
                <a16:creationId xmlns:a16="http://schemas.microsoft.com/office/drawing/2014/main" id="{397A6958-13CD-930E-2FB0-112F9D1E9D13}"/>
              </a:ext>
            </a:extLst>
          </p:cNvPr>
          <p:cNvSpPr/>
          <p:nvPr/>
        </p:nvSpPr>
        <p:spPr>
          <a:xfrm>
            <a:off x="9214274" y="3993783"/>
            <a:ext cx="251676" cy="162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92" name="Rectangle 91">
            <a:extLst>
              <a:ext uri="{FF2B5EF4-FFF2-40B4-BE49-F238E27FC236}">
                <a16:creationId xmlns:a16="http://schemas.microsoft.com/office/drawing/2014/main" id="{DA976BE5-5262-A457-FF45-69CB3EC15282}"/>
              </a:ext>
            </a:extLst>
          </p:cNvPr>
          <p:cNvSpPr/>
          <p:nvPr/>
        </p:nvSpPr>
        <p:spPr>
          <a:xfrm>
            <a:off x="9138074" y="4396541"/>
            <a:ext cx="251676" cy="162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94" name="Connector: Elbow 93">
            <a:extLst>
              <a:ext uri="{FF2B5EF4-FFF2-40B4-BE49-F238E27FC236}">
                <a16:creationId xmlns:a16="http://schemas.microsoft.com/office/drawing/2014/main" id="{0A18F217-742D-197D-EF36-C0EE515CAC34}"/>
              </a:ext>
            </a:extLst>
          </p:cNvPr>
          <p:cNvCxnSpPr>
            <a:cxnSpLocks/>
            <a:stCxn id="81" idx="3"/>
            <a:endCxn id="91" idx="3"/>
          </p:cNvCxnSpPr>
          <p:nvPr/>
        </p:nvCxnSpPr>
        <p:spPr>
          <a:xfrm flipH="1">
            <a:off x="9465950" y="2875996"/>
            <a:ext cx="380441" cy="1198796"/>
          </a:xfrm>
          <a:prstGeom prst="bentConnector3">
            <a:avLst>
              <a:gd name="adj1" fmla="val -6008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FB10D4C4-9D07-BBDF-2260-12D808C1C5C4}"/>
              </a:ext>
            </a:extLst>
          </p:cNvPr>
          <p:cNvCxnSpPr>
            <a:stCxn id="77" idx="3"/>
            <a:endCxn id="92" idx="3"/>
          </p:cNvCxnSpPr>
          <p:nvPr/>
        </p:nvCxnSpPr>
        <p:spPr>
          <a:xfrm flipH="1">
            <a:off x="9389750" y="1961258"/>
            <a:ext cx="453701" cy="2516292"/>
          </a:xfrm>
          <a:prstGeom prst="bentConnector3">
            <a:avLst>
              <a:gd name="adj1" fmla="val -5150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4699C2C-DA36-C204-FAB9-E0EE925699DB}"/>
              </a:ext>
            </a:extLst>
          </p:cNvPr>
          <p:cNvSpPr/>
          <p:nvPr/>
        </p:nvSpPr>
        <p:spPr>
          <a:xfrm>
            <a:off x="10576295" y="1396559"/>
            <a:ext cx="658032" cy="5103789"/>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13" name="TextBox 112">
            <a:extLst>
              <a:ext uri="{FF2B5EF4-FFF2-40B4-BE49-F238E27FC236}">
                <a16:creationId xmlns:a16="http://schemas.microsoft.com/office/drawing/2014/main" id="{BCCFB094-83C7-C036-3014-747BE6A17C29}"/>
              </a:ext>
            </a:extLst>
          </p:cNvPr>
          <p:cNvSpPr txBox="1"/>
          <p:nvPr/>
        </p:nvSpPr>
        <p:spPr>
          <a:xfrm rot="5400000">
            <a:off x="8733497" y="3597237"/>
            <a:ext cx="4362450" cy="523220"/>
          </a:xfrm>
          <a:prstGeom prst="rect">
            <a:avLst/>
          </a:prstGeom>
          <a:noFill/>
        </p:spPr>
        <p:txBody>
          <a:bodyPr wrap="square">
            <a:spAutoFit/>
          </a:bodyPr>
          <a:lstStyle/>
          <a:p>
            <a:pPr algn="ctr"/>
            <a:r>
              <a:rPr lang="en-US" altLang="zh-CN" sz="28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User Involvement</a:t>
            </a:r>
            <a:endParaRPr lang="zh-CN" altLang="en-US" sz="28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119" name="Connector: Elbow 118">
            <a:extLst>
              <a:ext uri="{FF2B5EF4-FFF2-40B4-BE49-F238E27FC236}">
                <a16:creationId xmlns:a16="http://schemas.microsoft.com/office/drawing/2014/main" id="{6A4204EF-FB8D-63F9-95F1-FDAC43D4E411}"/>
              </a:ext>
            </a:extLst>
          </p:cNvPr>
          <p:cNvCxnSpPr>
            <a:cxnSpLocks/>
            <a:stCxn id="102" idx="1"/>
            <a:endCxn id="6" idx="3"/>
          </p:cNvCxnSpPr>
          <p:nvPr/>
        </p:nvCxnSpPr>
        <p:spPr>
          <a:xfrm rot="10800000">
            <a:off x="10210799" y="3045284"/>
            <a:ext cx="365496" cy="903171"/>
          </a:xfrm>
          <a:prstGeom prst="bentConnector3">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BF1D5BBB-5900-7FFF-2250-3CF065857EE2}"/>
              </a:ext>
            </a:extLst>
          </p:cNvPr>
          <p:cNvCxnSpPr>
            <a:cxnSpLocks/>
            <a:stCxn id="102" idx="1"/>
            <a:endCxn id="55" idx="3"/>
          </p:cNvCxnSpPr>
          <p:nvPr/>
        </p:nvCxnSpPr>
        <p:spPr>
          <a:xfrm rot="10800000" flipV="1">
            <a:off x="8909597" y="3948454"/>
            <a:ext cx="1666699" cy="1882290"/>
          </a:xfrm>
          <a:prstGeom prst="bentConnector3">
            <a:avLst>
              <a:gd name="adj1" fmla="val 10986"/>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62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Implementation of an End-to-end Pipeline</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Text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67939" y="1534332"/>
            <a:ext cx="5237510"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Multi-task training on multiple datasets</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CommenGen</a:t>
            </a: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Constrained text generation task</a:t>
            </a:r>
          </a:p>
          <a:p>
            <a:pPr lvl="2"/>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Objective: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Vocabulary-based sentence construction</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Story Commonsense</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Bring keywords and prompt template to task</a:t>
            </a:r>
          </a:p>
          <a:p>
            <a:pPr lvl="2"/>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Objective: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Generate next sentence based on input</a:t>
            </a:r>
            <a:endParaRPr lang="en-US" altLang="zh-CN" sz="1400" b="1">
              <a:latin typeface="Times New Roman" panose="02020603050405020304" pitchFamily="18" charset="0"/>
              <a:cs typeface="Times New Roman" panose="02020603050405020304" pitchFamily="18" charset="0"/>
              <a:sym typeface="Times New Roman" panose="02020603050405020304" pitchFamily="18" charset="0"/>
            </a:endParaRPr>
          </a:p>
          <a:p>
            <a:pPr lvl="2">
              <a:buClr>
                <a:srgbClr val="C00000"/>
              </a:buClr>
            </a:pPr>
            <a:endParaRPr lang="en-US" altLang="zh-CN" sz="1400" b="1">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Interactive short narrative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Based on user-provided story background</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Generate next sentence based on a triad of data</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Context</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Named entity</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Plutchik's wheel of emotions label</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endParaRP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endParaRPr>
          </a:p>
        </p:txBody>
      </p:sp>
      <p:sp>
        <p:nvSpPr>
          <p:cNvPr id="6" name="Rectangle 5">
            <a:extLst>
              <a:ext uri="{FF2B5EF4-FFF2-40B4-BE49-F238E27FC236}">
                <a16:creationId xmlns:a16="http://schemas.microsoft.com/office/drawing/2014/main" id="{5F702282-CB97-A4FE-01B4-A2AAE20E1C30}"/>
              </a:ext>
            </a:extLst>
          </p:cNvPr>
          <p:cNvSpPr/>
          <p:nvPr/>
        </p:nvSpPr>
        <p:spPr>
          <a:xfrm>
            <a:off x="5913120" y="1534332"/>
            <a:ext cx="5377395" cy="159632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0" name="Rectangle 9">
            <a:extLst>
              <a:ext uri="{FF2B5EF4-FFF2-40B4-BE49-F238E27FC236}">
                <a16:creationId xmlns:a16="http://schemas.microsoft.com/office/drawing/2014/main" id="{9B4D193A-72B0-32B6-A0B3-8A7F73B3E29C}"/>
              </a:ext>
            </a:extLst>
          </p:cNvPr>
          <p:cNvSpPr/>
          <p:nvPr/>
        </p:nvSpPr>
        <p:spPr>
          <a:xfrm>
            <a:off x="5913120" y="5323667"/>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1" name="Rectangle 10">
            <a:extLst>
              <a:ext uri="{FF2B5EF4-FFF2-40B4-BE49-F238E27FC236}">
                <a16:creationId xmlns:a16="http://schemas.microsoft.com/office/drawing/2014/main" id="{5076F6EF-3B87-7C77-B97D-162C8A5859E7}"/>
              </a:ext>
            </a:extLst>
          </p:cNvPr>
          <p:cNvSpPr/>
          <p:nvPr/>
        </p:nvSpPr>
        <p:spPr>
          <a:xfrm>
            <a:off x="6038715" y="1686784"/>
            <a:ext cx="1811178"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2" name="Rectangle 11">
            <a:extLst>
              <a:ext uri="{FF2B5EF4-FFF2-40B4-BE49-F238E27FC236}">
                <a16:creationId xmlns:a16="http://schemas.microsoft.com/office/drawing/2014/main" id="{3DF31A2C-D030-BED1-DBC6-33655442348C}"/>
              </a:ext>
            </a:extLst>
          </p:cNvPr>
          <p:cNvSpPr/>
          <p:nvPr/>
        </p:nvSpPr>
        <p:spPr>
          <a:xfrm>
            <a:off x="5913120" y="3430125"/>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7A5799D-718C-A516-BE39-1B54ECEE6B51}"/>
                  </a:ext>
                </a:extLst>
              </p:cNvPr>
              <p:cNvSpPr/>
              <p:nvPr/>
            </p:nvSpPr>
            <p:spPr>
              <a:xfrm>
                <a:off x="5913120" y="4324028"/>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800" i="1" smtClean="0">
                              <a:solidFill>
                                <a:schemeClr val="tx1"/>
                              </a:solidFill>
                              <a:latin typeface="Cambria Math" panose="02040503050406030204" pitchFamily="18" charset="0"/>
                              <a:sym typeface="Times New Roman" panose="02020603050405020304" pitchFamily="18" charset="0"/>
                            </a:rPr>
                          </m:ctrlPr>
                        </m:sSubPr>
                        <m:e>
                          <m:r>
                            <a:rPr lang="en-US" altLang="zh-CN" sz="1800" b="0" i="1" smtClean="0">
                              <a:solidFill>
                                <a:schemeClr val="tx1"/>
                              </a:solidFill>
                              <a:latin typeface="Cambria Math" panose="02040503050406030204" pitchFamily="18" charset="0"/>
                              <a:sym typeface="Times New Roman" panose="02020603050405020304" pitchFamily="18" charset="0"/>
                            </a:rPr>
                            <m:t>5</m:t>
                          </m:r>
                        </m:e>
                        <m:sub>
                          <m:r>
                            <a:rPr lang="en-US" altLang="zh-CN" sz="1800" b="0" i="1" smtClean="0">
                              <a:solidFill>
                                <a:schemeClr val="tx1"/>
                              </a:solidFill>
                              <a:latin typeface="Cambria Math" panose="02040503050406030204" pitchFamily="18" charset="0"/>
                              <a:sym typeface="Times New Roman" panose="02020603050405020304" pitchFamily="18" charset="0"/>
                            </a:rPr>
                            <m:t>𝑏𝑎𝑠𝑒</m:t>
                          </m:r>
                        </m:sub>
                      </m:sSub>
                      <m:r>
                        <a:rPr lang="en-US" altLang="zh-CN" sz="1800" b="0" i="1" smtClean="0">
                          <a:solidFill>
                            <a:schemeClr val="tx1"/>
                          </a:solidFill>
                          <a:latin typeface="Cambria Math" panose="02040503050406030204" pitchFamily="18" charset="0"/>
                          <a:sym typeface="Times New Roman" panose="02020603050405020304" pitchFamily="18" charset="0"/>
                        </a:rPr>
                        <m:t> </m:t>
                      </m:r>
                      <m:r>
                        <a:rPr lang="en-US" altLang="zh-CN" sz="1800" b="0" i="1">
                          <a:solidFill>
                            <a:schemeClr val="tx1"/>
                          </a:solidFill>
                          <a:latin typeface="Cambria Math" panose="02040503050406030204" pitchFamily="18" charset="0"/>
                          <a:sym typeface="Times New Roman" panose="02020603050405020304" pitchFamily="18" charset="0"/>
                        </a:rPr>
                        <m:t>𝐹𝑖𝑛𝑒𝑡𝑢𝑛𝑒𝑑</m:t>
                      </m:r>
                    </m:oMath>
                  </m:oMathPara>
                </a14:m>
                <a:endParaRPr lang="en-US" altLang="zh-CN" sz="1800"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p>
                <a:pPr algn="ctr"/>
                <a14:m>
                  <m:oMath xmlns:m="http://schemas.openxmlformats.org/officeDocument/2006/math">
                    <m:r>
                      <a:rPr lang="en-US" altLang="zh-CN" sz="1800" b="0" i="1" smtClean="0">
                        <a:solidFill>
                          <a:schemeClr val="tx1"/>
                        </a:solidFill>
                        <a:latin typeface="Cambria Math" panose="02040503050406030204" pitchFamily="18" charset="0"/>
                        <a:sym typeface="Times New Roman" panose="02020603050405020304" pitchFamily="18" charset="0"/>
                      </a:rPr>
                      <m:t>𝐶𝑜𝑚𝑚𝑒𝑛𝐺𝑒𝑛</m:t>
                    </m:r>
                    <m:r>
                      <a:rPr lang="en-US" altLang="zh-CN" sz="1800" b="0" i="1" smtClean="0">
                        <a:solidFill>
                          <a:schemeClr val="tx1"/>
                        </a:solidFill>
                        <a:latin typeface="Cambria Math" panose="02040503050406030204" pitchFamily="18" charset="0"/>
                        <a:sym typeface="Times New Roman" panose="02020603050405020304" pitchFamily="18" charset="0"/>
                      </a:rPr>
                      <m:t>+</m:t>
                    </m:r>
                    <m:r>
                      <a:rPr lang="en-US" altLang="zh-CN" sz="1800" b="0" i="1" smtClean="0">
                        <a:solidFill>
                          <a:schemeClr val="tx1"/>
                        </a:solidFill>
                        <a:latin typeface="Cambria Math" panose="02040503050406030204" pitchFamily="18" charset="0"/>
                        <a:sym typeface="Times New Roman" panose="02020603050405020304" pitchFamily="18" charset="0"/>
                      </a:rPr>
                      <m:t>𝑆𝑡𝑜𝑟𝑦</m:t>
                    </m:r>
                    <m:r>
                      <a:rPr lang="en-US" altLang="zh-CN" sz="1800" b="0" i="1" smtClean="0">
                        <a:solidFill>
                          <a:schemeClr val="tx1"/>
                        </a:solidFill>
                        <a:latin typeface="Cambria Math" panose="02040503050406030204" pitchFamily="18" charset="0"/>
                        <a:sym typeface="Times New Roman" panose="02020603050405020304" pitchFamily="18" charset="0"/>
                      </a:rPr>
                      <m:t> </m:t>
                    </m:r>
                    <m:r>
                      <a:rPr lang="en-US" altLang="zh-CN" sz="1800" b="0" i="1" smtClean="0">
                        <a:solidFill>
                          <a:schemeClr val="tx1"/>
                        </a:solidFill>
                        <a:latin typeface="Cambria Math" panose="02040503050406030204" pitchFamily="18" charset="0"/>
                        <a:sym typeface="Times New Roman" panose="02020603050405020304" pitchFamily="18" charset="0"/>
                      </a:rPr>
                      <m:t>𝐶𝑜𝑚𝑚𝑜𝑛𝑠𝑒𝑛𝑠𝑒</m:t>
                    </m:r>
                  </m:oMath>
                </a14:m>
                <a:r>
                  <a:rPr lang="zh-CN" altLang="en-US" sz="18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 </a:t>
                </a:r>
              </a:p>
            </p:txBody>
          </p:sp>
        </mc:Choice>
        <mc:Fallback xmlns="">
          <p:sp>
            <p:nvSpPr>
              <p:cNvPr id="13" name="Rectangle 12">
                <a:extLst>
                  <a:ext uri="{FF2B5EF4-FFF2-40B4-BE49-F238E27FC236}">
                    <a16:creationId xmlns:a16="http://schemas.microsoft.com/office/drawing/2014/main" id="{27A5799D-718C-A516-BE39-1B54ECEE6B51}"/>
                  </a:ext>
                </a:extLst>
              </p:cNvPr>
              <p:cNvSpPr>
                <a:spLocks noRot="1" noChangeAspect="1" noMove="1" noResize="1" noEditPoints="1" noAdjustHandles="1" noChangeArrowheads="1" noChangeShapeType="1" noTextEdit="1"/>
              </p:cNvSpPr>
              <p:nvPr/>
            </p:nvSpPr>
            <p:spPr>
              <a:xfrm>
                <a:off x="5913120" y="4324028"/>
                <a:ext cx="5377395" cy="594436"/>
              </a:xfrm>
              <a:prstGeom prst="rect">
                <a:avLst/>
              </a:prstGeom>
              <a:blipFill>
                <a:blip r:embed="rId3"/>
                <a:stretch>
                  <a:fillRect b="-10891"/>
                </a:stretch>
              </a:blipFill>
              <a:ln w="19050">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798C974-0482-6ABD-6550-63BEEC24071A}"/>
              </a:ext>
            </a:extLst>
          </p:cNvPr>
          <p:cNvSpPr txBox="1"/>
          <p:nvPr/>
        </p:nvSpPr>
        <p:spPr>
          <a:xfrm>
            <a:off x="6048336" y="1691520"/>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7" name="Rectangle 16">
            <a:extLst>
              <a:ext uri="{FF2B5EF4-FFF2-40B4-BE49-F238E27FC236}">
                <a16:creationId xmlns:a16="http://schemas.microsoft.com/office/drawing/2014/main" id="{04253EDD-97B8-94F7-23AE-EFA23D8337BD}"/>
              </a:ext>
            </a:extLst>
          </p:cNvPr>
          <p:cNvSpPr/>
          <p:nvPr/>
        </p:nvSpPr>
        <p:spPr>
          <a:xfrm>
            <a:off x="7940247" y="1686783"/>
            <a:ext cx="1811178"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1" name="Rectangle 20">
            <a:extLst>
              <a:ext uri="{FF2B5EF4-FFF2-40B4-BE49-F238E27FC236}">
                <a16:creationId xmlns:a16="http://schemas.microsoft.com/office/drawing/2014/main" id="{2A87CB47-4083-7F40-1078-92E53F0D8915}"/>
              </a:ext>
            </a:extLst>
          </p:cNvPr>
          <p:cNvSpPr/>
          <p:nvPr/>
        </p:nvSpPr>
        <p:spPr>
          <a:xfrm>
            <a:off x="9853224" y="1686784"/>
            <a:ext cx="1335492"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2" name="TextBox 21">
            <a:extLst>
              <a:ext uri="{FF2B5EF4-FFF2-40B4-BE49-F238E27FC236}">
                <a16:creationId xmlns:a16="http://schemas.microsoft.com/office/drawing/2014/main" id="{D5EFDB28-E139-5E4A-6689-8957299D7283}"/>
              </a:ext>
            </a:extLst>
          </p:cNvPr>
          <p:cNvSpPr txBox="1"/>
          <p:nvPr/>
        </p:nvSpPr>
        <p:spPr>
          <a:xfrm>
            <a:off x="7951692" y="1691520"/>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 name="TextBox 23">
            <a:extLst>
              <a:ext uri="{FF2B5EF4-FFF2-40B4-BE49-F238E27FC236}">
                <a16:creationId xmlns:a16="http://schemas.microsoft.com/office/drawing/2014/main" id="{017953BF-ECEB-F345-61B8-A93777B8AE37}"/>
              </a:ext>
            </a:extLst>
          </p:cNvPr>
          <p:cNvSpPr txBox="1"/>
          <p:nvPr/>
        </p:nvSpPr>
        <p:spPr>
          <a:xfrm>
            <a:off x="9853224" y="1691520"/>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9" name="TextBox 28">
            <a:extLst>
              <a:ext uri="{FF2B5EF4-FFF2-40B4-BE49-F238E27FC236}">
                <a16:creationId xmlns:a16="http://schemas.microsoft.com/office/drawing/2014/main" id="{DD0C8A0D-26BA-3168-778E-FD1FC10C82E1}"/>
              </a:ext>
            </a:extLst>
          </p:cNvPr>
          <p:cNvSpPr txBox="1"/>
          <p:nvPr/>
        </p:nvSpPr>
        <p:spPr>
          <a:xfrm>
            <a:off x="6056194" y="1937522"/>
            <a:ext cx="1811177" cy="10218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sp>
        <p:nvSpPr>
          <p:cNvPr id="48" name="TextBox 47">
            <a:extLst>
              <a:ext uri="{FF2B5EF4-FFF2-40B4-BE49-F238E27FC236}">
                <a16:creationId xmlns:a16="http://schemas.microsoft.com/office/drawing/2014/main" id="{E5518AE7-51B0-930A-8C80-B8435C07F89A}"/>
              </a:ext>
            </a:extLst>
          </p:cNvPr>
          <p:cNvSpPr txBox="1"/>
          <p:nvPr/>
        </p:nvSpPr>
        <p:spPr>
          <a:xfrm>
            <a:off x="6065954"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49" name="TextBox 48">
            <a:extLst>
              <a:ext uri="{FF2B5EF4-FFF2-40B4-BE49-F238E27FC236}">
                <a16:creationId xmlns:a16="http://schemas.microsoft.com/office/drawing/2014/main" id="{F7DB5094-5E8F-EDDF-A506-8330D224ECE7}"/>
              </a:ext>
            </a:extLst>
          </p:cNvPr>
          <p:cNvSpPr txBox="1"/>
          <p:nvPr/>
        </p:nvSpPr>
        <p:spPr>
          <a:xfrm>
            <a:off x="7956695" y="1920143"/>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1" name="TextBox 50">
            <a:extLst>
              <a:ext uri="{FF2B5EF4-FFF2-40B4-BE49-F238E27FC236}">
                <a16:creationId xmlns:a16="http://schemas.microsoft.com/office/drawing/2014/main" id="{86F658CB-D0C3-057F-1D5D-89E9F113F2F0}"/>
              </a:ext>
            </a:extLst>
          </p:cNvPr>
          <p:cNvSpPr txBox="1"/>
          <p:nvPr/>
        </p:nvSpPr>
        <p:spPr>
          <a:xfrm>
            <a:off x="9859338" y="1920785"/>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52" name="TextBox 51">
            <a:extLst>
              <a:ext uri="{FF2B5EF4-FFF2-40B4-BE49-F238E27FC236}">
                <a16:creationId xmlns:a16="http://schemas.microsoft.com/office/drawing/2014/main" id="{1E9C16DF-E12B-6EC1-B3EB-46185A270735}"/>
              </a:ext>
            </a:extLst>
          </p:cNvPr>
          <p:cNvSpPr txBox="1"/>
          <p:nvPr/>
        </p:nvSpPr>
        <p:spPr>
          <a:xfrm>
            <a:off x="5911952" y="5351820"/>
            <a:ext cx="2672526" cy="369332"/>
          </a:xfrm>
          <a:prstGeom prst="rect">
            <a:avLst/>
          </a:prstGeom>
          <a:noFill/>
        </p:spPr>
        <p:txBody>
          <a:bodyPr wrap="none" rtlCol="0">
            <a:spAutoFit/>
          </a:bodyPr>
          <a:lstStyle/>
          <a:p>
            <a:r>
              <a:rPr lang="en-US" altLang="zh-CN"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54" name="Straight Connector 53">
            <a:extLst>
              <a:ext uri="{FF2B5EF4-FFF2-40B4-BE49-F238E27FC236}">
                <a16:creationId xmlns:a16="http://schemas.microsoft.com/office/drawing/2014/main" id="{30959AC8-31DE-604F-1D70-B271ABC09290}"/>
              </a:ext>
            </a:extLst>
          </p:cNvPr>
          <p:cNvCxnSpPr/>
          <p:nvPr/>
        </p:nvCxnSpPr>
        <p:spPr>
          <a:xfrm>
            <a:off x="5911952"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BD86510-8F31-50D7-E8EA-31938121100A}"/>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54DFAAF-4696-D89C-CF4D-B3E7E4D3572E}"/>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E90CAA-BF16-71FD-9787-A31BFCBE03C4}"/>
              </a:ext>
            </a:extLst>
          </p:cNvPr>
          <p:cNvCxnSpPr>
            <a:cxnSpLocks/>
          </p:cNvCxnSpPr>
          <p:nvPr/>
        </p:nvCxnSpPr>
        <p:spPr>
          <a:xfrm>
            <a:off x="9853224"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4AB2D2F-B434-166F-98FB-34200E14FF73}"/>
              </a:ext>
            </a:extLst>
          </p:cNvPr>
          <p:cNvCxnSpPr>
            <a:cxnSpLocks/>
            <a:stCxn id="6" idx="2"/>
            <a:endCxn id="12" idx="0"/>
          </p:cNvCxnSpPr>
          <p:nvPr/>
        </p:nvCxnSpPr>
        <p:spPr>
          <a:xfrm>
            <a:off x="8601818" y="3130658"/>
            <a:ext cx="0" cy="299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AA61CA6-3BBF-93E4-1CFA-CCB9408AF25C}"/>
              </a:ext>
            </a:extLst>
          </p:cNvPr>
          <p:cNvCxnSpPr>
            <a:cxnSpLocks/>
            <a:stCxn id="12" idx="2"/>
            <a:endCxn id="13" idx="0"/>
          </p:cNvCxnSpPr>
          <p:nvPr/>
        </p:nvCxnSpPr>
        <p:spPr>
          <a:xfrm>
            <a:off x="8601818" y="4024561"/>
            <a:ext cx="0" cy="299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B32230-115E-99BC-61A0-E631EC9AE1BC}"/>
              </a:ext>
            </a:extLst>
          </p:cNvPr>
          <p:cNvCxnSpPr>
            <a:cxnSpLocks/>
            <a:stCxn id="13" idx="2"/>
            <a:endCxn id="10" idx="0"/>
          </p:cNvCxnSpPr>
          <p:nvPr/>
        </p:nvCxnSpPr>
        <p:spPr>
          <a:xfrm>
            <a:off x="8601818" y="4918464"/>
            <a:ext cx="0" cy="4052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4AE44EF-CE34-4EDE-485D-6EEBE95C6F5F}"/>
              </a:ext>
            </a:extLst>
          </p:cNvPr>
          <p:cNvGrpSpPr/>
          <p:nvPr/>
        </p:nvGrpSpPr>
        <p:grpSpPr>
          <a:xfrm>
            <a:off x="8762626" y="1991015"/>
            <a:ext cx="909252" cy="854099"/>
            <a:chOff x="8545139" y="1646120"/>
            <a:chExt cx="909252" cy="854099"/>
          </a:xfrm>
        </p:grpSpPr>
        <p:sp>
          <p:nvSpPr>
            <p:cNvPr id="7" name="Partial Circle 6">
              <a:extLst>
                <a:ext uri="{FF2B5EF4-FFF2-40B4-BE49-F238E27FC236}">
                  <a16:creationId xmlns:a16="http://schemas.microsoft.com/office/drawing/2014/main" id="{D503F41E-DE53-FBDF-5CC8-BEE10D2D0371}"/>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Partial Circle 7">
              <a:extLst>
                <a:ext uri="{FF2B5EF4-FFF2-40B4-BE49-F238E27FC236}">
                  <a16:creationId xmlns:a16="http://schemas.microsoft.com/office/drawing/2014/main" id="{46351AA7-81B3-C4FD-3836-8D559B526A87}"/>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Partial Circle 8">
              <a:extLst>
                <a:ext uri="{FF2B5EF4-FFF2-40B4-BE49-F238E27FC236}">
                  <a16:creationId xmlns:a16="http://schemas.microsoft.com/office/drawing/2014/main" id="{9615F277-B3F1-81CF-C1D6-1986B1866225}"/>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Partial Circle 14">
              <a:extLst>
                <a:ext uri="{FF2B5EF4-FFF2-40B4-BE49-F238E27FC236}">
                  <a16:creationId xmlns:a16="http://schemas.microsoft.com/office/drawing/2014/main" id="{239E9744-96C2-8F19-79E1-12A9E1733085}"/>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Partial Circle 15">
              <a:extLst>
                <a:ext uri="{FF2B5EF4-FFF2-40B4-BE49-F238E27FC236}">
                  <a16:creationId xmlns:a16="http://schemas.microsoft.com/office/drawing/2014/main" id="{2426B665-654F-75DF-8E22-9AB8AD744FC1}"/>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Partial Circle 17">
              <a:extLst>
                <a:ext uri="{FF2B5EF4-FFF2-40B4-BE49-F238E27FC236}">
                  <a16:creationId xmlns:a16="http://schemas.microsoft.com/office/drawing/2014/main" id="{0337A912-F1DC-4500-928C-A13E6435D3A8}"/>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Partial Circle 18">
              <a:extLst>
                <a:ext uri="{FF2B5EF4-FFF2-40B4-BE49-F238E27FC236}">
                  <a16:creationId xmlns:a16="http://schemas.microsoft.com/office/drawing/2014/main" id="{1327556B-48B7-AF40-2280-7E56D2C7A1C2}"/>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Partial Circle 19">
              <a:extLst>
                <a:ext uri="{FF2B5EF4-FFF2-40B4-BE49-F238E27FC236}">
                  <a16:creationId xmlns:a16="http://schemas.microsoft.com/office/drawing/2014/main" id="{E7EBA9CA-70D8-F2B7-D8F5-A5AEA066B532}"/>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TextBox 22">
              <a:extLst>
                <a:ext uri="{FF2B5EF4-FFF2-40B4-BE49-F238E27FC236}">
                  <a16:creationId xmlns:a16="http://schemas.microsoft.com/office/drawing/2014/main" id="{8683FBD0-59D2-3788-A69B-E0AA1CF4CE38}"/>
                </a:ext>
              </a:extLst>
            </p:cNvPr>
            <p:cNvSpPr txBox="1"/>
            <p:nvPr/>
          </p:nvSpPr>
          <p:spPr>
            <a:xfrm>
              <a:off x="8883420" y="167765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6224C3A-3F16-C74D-06F5-D58F37F2EBF9}"/>
                </a:ext>
              </a:extLst>
            </p:cNvPr>
            <p:cNvSpPr txBox="1"/>
            <p:nvPr/>
          </p:nvSpPr>
          <p:spPr>
            <a:xfrm>
              <a:off x="9095099" y="177253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A61D43F3-CC86-FF0D-F7DF-2C6E23D725E4}"/>
                </a:ext>
              </a:extLst>
            </p:cNvPr>
            <p:cNvSpPr txBox="1"/>
            <p:nvPr/>
          </p:nvSpPr>
          <p:spPr>
            <a:xfrm>
              <a:off x="9170339" y="199072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7941ECA6-790A-F28E-AEC7-B1199A3B4E7F}"/>
                </a:ext>
              </a:extLst>
            </p:cNvPr>
            <p:cNvSpPr txBox="1"/>
            <p:nvPr/>
          </p:nvSpPr>
          <p:spPr>
            <a:xfrm>
              <a:off x="9048873" y="219294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E2B35CE-4BC8-FD95-EA13-D50ECB776839}"/>
                </a:ext>
              </a:extLst>
            </p:cNvPr>
            <p:cNvSpPr txBox="1"/>
            <p:nvPr/>
          </p:nvSpPr>
          <p:spPr>
            <a:xfrm>
              <a:off x="8826176" y="228047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5D5BAC7-FA6A-2196-543D-2F67DC52EEB9}"/>
                </a:ext>
              </a:extLst>
            </p:cNvPr>
            <p:cNvSpPr txBox="1"/>
            <p:nvPr/>
          </p:nvSpPr>
          <p:spPr>
            <a:xfrm>
              <a:off x="8613731" y="219151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4F5A9129-6E7C-8E31-7AB3-06B167F7B514}"/>
                </a:ext>
              </a:extLst>
            </p:cNvPr>
            <p:cNvSpPr txBox="1"/>
            <p:nvPr/>
          </p:nvSpPr>
          <p:spPr>
            <a:xfrm>
              <a:off x="8560873" y="198605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EAEA0D-107A-ACC0-5976-C8CD11E2E138}"/>
                </a:ext>
              </a:extLst>
            </p:cNvPr>
            <p:cNvSpPr txBox="1"/>
            <p:nvPr/>
          </p:nvSpPr>
          <p:spPr>
            <a:xfrm>
              <a:off x="8545139" y="180280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7732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E8E9D3F-8FFC-44B7-BFB9-B2888CCB5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F95B70E-49FE-488F-A24D-BBE73690ADAD}"/>
              </a:ext>
            </a:extLst>
          </p:cNvPr>
          <p:cNvSpPr/>
          <p:nvPr/>
        </p:nvSpPr>
        <p:spPr>
          <a:xfrm>
            <a:off x="0" y="0"/>
            <a:ext cx="4566285"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75" name="Rectangle 74">
            <a:extLst>
              <a:ext uri="{FF2B5EF4-FFF2-40B4-BE49-F238E27FC236}">
                <a16:creationId xmlns:a16="http://schemas.microsoft.com/office/drawing/2014/main" id="{DF923961-7523-4DA3-A6B8-16492042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758" y="4546920"/>
            <a:ext cx="351253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CE59400A-E35D-96BB-6F7B-A81C38F41A1B}"/>
              </a:ext>
            </a:extLst>
          </p:cNvPr>
          <p:cNvSpPr/>
          <p:nvPr/>
        </p:nvSpPr>
        <p:spPr>
          <a:xfrm>
            <a:off x="4812164" y="3045866"/>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Rectangle 364">
            <a:extLst>
              <a:ext uri="{FF2B5EF4-FFF2-40B4-BE49-F238E27FC236}">
                <a16:creationId xmlns:a16="http://schemas.microsoft.com/office/drawing/2014/main" id="{ADFBFF08-1C82-B8E2-3123-F1E339AC9DE1}"/>
              </a:ext>
            </a:extLst>
          </p:cNvPr>
          <p:cNvSpPr/>
          <p:nvPr/>
        </p:nvSpPr>
        <p:spPr>
          <a:xfrm>
            <a:off x="4812164" y="1959822"/>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Partial Circle 366">
            <a:extLst>
              <a:ext uri="{FF2B5EF4-FFF2-40B4-BE49-F238E27FC236}">
                <a16:creationId xmlns:a16="http://schemas.microsoft.com/office/drawing/2014/main" id="{237684B2-4A42-AE73-396F-3B6F77E3BB8C}"/>
              </a:ext>
            </a:extLst>
          </p:cNvPr>
          <p:cNvSpPr/>
          <p:nvPr/>
        </p:nvSpPr>
        <p:spPr>
          <a:xfrm>
            <a:off x="5461696" y="2018187"/>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8" name="Partial Circle 367">
            <a:extLst>
              <a:ext uri="{FF2B5EF4-FFF2-40B4-BE49-F238E27FC236}">
                <a16:creationId xmlns:a16="http://schemas.microsoft.com/office/drawing/2014/main" id="{5EA406CE-B047-AACF-01FD-7B199F445BEB}"/>
              </a:ext>
            </a:extLst>
          </p:cNvPr>
          <p:cNvSpPr/>
          <p:nvPr/>
        </p:nvSpPr>
        <p:spPr>
          <a:xfrm rot="2703791">
            <a:off x="5461696" y="201818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9" name="Partial Circle 368">
            <a:extLst>
              <a:ext uri="{FF2B5EF4-FFF2-40B4-BE49-F238E27FC236}">
                <a16:creationId xmlns:a16="http://schemas.microsoft.com/office/drawing/2014/main" id="{2AE46DA1-0F0D-BB68-092F-4D0AB427C439}"/>
              </a:ext>
            </a:extLst>
          </p:cNvPr>
          <p:cNvSpPr/>
          <p:nvPr/>
        </p:nvSpPr>
        <p:spPr>
          <a:xfrm rot="5400000">
            <a:off x="5459665" y="201818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0" name="Partial Circle 369">
            <a:extLst>
              <a:ext uri="{FF2B5EF4-FFF2-40B4-BE49-F238E27FC236}">
                <a16:creationId xmlns:a16="http://schemas.microsoft.com/office/drawing/2014/main" id="{0F28CA76-D72D-F75B-DBC2-B9F397AE8ED0}"/>
              </a:ext>
            </a:extLst>
          </p:cNvPr>
          <p:cNvSpPr/>
          <p:nvPr/>
        </p:nvSpPr>
        <p:spPr>
          <a:xfrm rot="8124928">
            <a:off x="5461695"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1" name="Partial Circle 370">
            <a:extLst>
              <a:ext uri="{FF2B5EF4-FFF2-40B4-BE49-F238E27FC236}">
                <a16:creationId xmlns:a16="http://schemas.microsoft.com/office/drawing/2014/main" id="{2387BFCA-789F-F798-3AC7-BFD4335E65FD}"/>
              </a:ext>
            </a:extLst>
          </p:cNvPr>
          <p:cNvSpPr/>
          <p:nvPr/>
        </p:nvSpPr>
        <p:spPr>
          <a:xfrm rot="10828719">
            <a:off x="5461695"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2" name="Partial Circle 371">
            <a:extLst>
              <a:ext uri="{FF2B5EF4-FFF2-40B4-BE49-F238E27FC236}">
                <a16:creationId xmlns:a16="http://schemas.microsoft.com/office/drawing/2014/main" id="{727A884C-3D4F-00A5-55E1-B2CDB5F77CD7}"/>
              </a:ext>
            </a:extLst>
          </p:cNvPr>
          <p:cNvSpPr/>
          <p:nvPr/>
        </p:nvSpPr>
        <p:spPr>
          <a:xfrm rot="13524928">
            <a:off x="5459664" y="201876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3" name="Partial Circle 372">
            <a:extLst>
              <a:ext uri="{FF2B5EF4-FFF2-40B4-BE49-F238E27FC236}">
                <a16:creationId xmlns:a16="http://schemas.microsoft.com/office/drawing/2014/main" id="{82DA518B-F85F-D1A3-F29F-7204FA2CD611}"/>
              </a:ext>
            </a:extLst>
          </p:cNvPr>
          <p:cNvSpPr/>
          <p:nvPr/>
        </p:nvSpPr>
        <p:spPr>
          <a:xfrm rot="16200000">
            <a:off x="5461703" y="201820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4" name="Partial Circle 373">
            <a:extLst>
              <a:ext uri="{FF2B5EF4-FFF2-40B4-BE49-F238E27FC236}">
                <a16:creationId xmlns:a16="http://schemas.microsoft.com/office/drawing/2014/main" id="{AF3CE085-5635-12DB-54B8-5864518EDDD7}"/>
              </a:ext>
            </a:extLst>
          </p:cNvPr>
          <p:cNvSpPr/>
          <p:nvPr/>
        </p:nvSpPr>
        <p:spPr>
          <a:xfrm rot="18896209">
            <a:off x="5463218" y="2018186"/>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5" name="TextBox 374">
            <a:extLst>
              <a:ext uri="{FF2B5EF4-FFF2-40B4-BE49-F238E27FC236}">
                <a16:creationId xmlns:a16="http://schemas.microsoft.com/office/drawing/2014/main" id="{3DB2B0CC-C13A-D0EA-F59D-729DD411F033}"/>
              </a:ext>
            </a:extLst>
          </p:cNvPr>
          <p:cNvSpPr txBox="1"/>
          <p:nvPr/>
        </p:nvSpPr>
        <p:spPr>
          <a:xfrm>
            <a:off x="5755808" y="2049440"/>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376" name="TextBox 375">
            <a:extLst>
              <a:ext uri="{FF2B5EF4-FFF2-40B4-BE49-F238E27FC236}">
                <a16:creationId xmlns:a16="http://schemas.microsoft.com/office/drawing/2014/main" id="{0AEDAD4C-D996-E01D-46B4-973BBCE73E41}"/>
              </a:ext>
            </a:extLst>
          </p:cNvPr>
          <p:cNvSpPr txBox="1"/>
          <p:nvPr/>
        </p:nvSpPr>
        <p:spPr>
          <a:xfrm>
            <a:off x="5967487" y="2144324"/>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377" name="TextBox 376">
            <a:extLst>
              <a:ext uri="{FF2B5EF4-FFF2-40B4-BE49-F238E27FC236}">
                <a16:creationId xmlns:a16="http://schemas.microsoft.com/office/drawing/2014/main" id="{9B39610E-2D87-FD82-6CF6-19B1DB4E2C04}"/>
              </a:ext>
            </a:extLst>
          </p:cNvPr>
          <p:cNvSpPr txBox="1"/>
          <p:nvPr/>
        </p:nvSpPr>
        <p:spPr>
          <a:xfrm>
            <a:off x="6042727" y="2362515"/>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378" name="TextBox 377">
            <a:extLst>
              <a:ext uri="{FF2B5EF4-FFF2-40B4-BE49-F238E27FC236}">
                <a16:creationId xmlns:a16="http://schemas.microsoft.com/office/drawing/2014/main" id="{90A5049C-A0B8-03E1-2E86-AFCDD918CA09}"/>
              </a:ext>
            </a:extLst>
          </p:cNvPr>
          <p:cNvSpPr txBox="1"/>
          <p:nvPr/>
        </p:nvSpPr>
        <p:spPr>
          <a:xfrm>
            <a:off x="5921261" y="2564732"/>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79" name="TextBox 378">
            <a:extLst>
              <a:ext uri="{FF2B5EF4-FFF2-40B4-BE49-F238E27FC236}">
                <a16:creationId xmlns:a16="http://schemas.microsoft.com/office/drawing/2014/main" id="{56C66DC1-FC3F-BD9B-A3C1-541D28D47986}"/>
              </a:ext>
            </a:extLst>
          </p:cNvPr>
          <p:cNvSpPr txBox="1"/>
          <p:nvPr/>
        </p:nvSpPr>
        <p:spPr>
          <a:xfrm>
            <a:off x="5698564" y="2652257"/>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80" name="TextBox 379">
            <a:extLst>
              <a:ext uri="{FF2B5EF4-FFF2-40B4-BE49-F238E27FC236}">
                <a16:creationId xmlns:a16="http://schemas.microsoft.com/office/drawing/2014/main" id="{503B9924-EB1F-7A13-5D5C-13C9396F3DB4}"/>
              </a:ext>
            </a:extLst>
          </p:cNvPr>
          <p:cNvSpPr txBox="1"/>
          <p:nvPr/>
        </p:nvSpPr>
        <p:spPr>
          <a:xfrm>
            <a:off x="5486119" y="2563305"/>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381" name="TextBox 380">
            <a:extLst>
              <a:ext uri="{FF2B5EF4-FFF2-40B4-BE49-F238E27FC236}">
                <a16:creationId xmlns:a16="http://schemas.microsoft.com/office/drawing/2014/main" id="{DCF6314D-34D4-BA80-D27B-600165B69DE4}"/>
              </a:ext>
            </a:extLst>
          </p:cNvPr>
          <p:cNvSpPr txBox="1"/>
          <p:nvPr/>
        </p:nvSpPr>
        <p:spPr>
          <a:xfrm>
            <a:off x="5433261" y="2357843"/>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382" name="TextBox 381">
            <a:extLst>
              <a:ext uri="{FF2B5EF4-FFF2-40B4-BE49-F238E27FC236}">
                <a16:creationId xmlns:a16="http://schemas.microsoft.com/office/drawing/2014/main" id="{164C94BA-BE83-9451-18EB-D11B4A3538C7}"/>
              </a:ext>
            </a:extLst>
          </p:cNvPr>
          <p:cNvSpPr txBox="1"/>
          <p:nvPr/>
        </p:nvSpPr>
        <p:spPr>
          <a:xfrm>
            <a:off x="5417527" y="2174590"/>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385" name="Straight Arrow Connector 384">
            <a:extLst>
              <a:ext uri="{FF2B5EF4-FFF2-40B4-BE49-F238E27FC236}">
                <a16:creationId xmlns:a16="http://schemas.microsoft.com/office/drawing/2014/main" id="{492BD54B-5B44-3CCB-A031-258AEE9777CC}"/>
              </a:ext>
            </a:extLst>
          </p:cNvPr>
          <p:cNvCxnSpPr>
            <a:stCxn id="365" idx="2"/>
            <a:endCxn id="364" idx="0"/>
          </p:cNvCxnSpPr>
          <p:nvPr/>
        </p:nvCxnSpPr>
        <p:spPr>
          <a:xfrm>
            <a:off x="5600632" y="2930092"/>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FB97CA08-9EC9-E064-67E6-CD7B1C967E5A}"/>
              </a:ext>
            </a:extLst>
          </p:cNvPr>
          <p:cNvSpPr/>
          <p:nvPr/>
        </p:nvSpPr>
        <p:spPr>
          <a:xfrm>
            <a:off x="6550236" y="3045866"/>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Rectangle 409">
            <a:extLst>
              <a:ext uri="{FF2B5EF4-FFF2-40B4-BE49-F238E27FC236}">
                <a16:creationId xmlns:a16="http://schemas.microsoft.com/office/drawing/2014/main" id="{60F77230-8267-3C1A-1B8C-EBFC2CFD87CC}"/>
              </a:ext>
            </a:extLst>
          </p:cNvPr>
          <p:cNvSpPr/>
          <p:nvPr/>
        </p:nvSpPr>
        <p:spPr>
          <a:xfrm>
            <a:off x="6550236" y="1959822"/>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rtial Circle 412">
            <a:extLst>
              <a:ext uri="{FF2B5EF4-FFF2-40B4-BE49-F238E27FC236}">
                <a16:creationId xmlns:a16="http://schemas.microsoft.com/office/drawing/2014/main" id="{3F8578C2-9E21-B402-4516-82ED7886BEA7}"/>
              </a:ext>
            </a:extLst>
          </p:cNvPr>
          <p:cNvSpPr/>
          <p:nvPr/>
        </p:nvSpPr>
        <p:spPr>
          <a:xfrm>
            <a:off x="7199768" y="2018187"/>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4" name="Partial Circle 413">
            <a:extLst>
              <a:ext uri="{FF2B5EF4-FFF2-40B4-BE49-F238E27FC236}">
                <a16:creationId xmlns:a16="http://schemas.microsoft.com/office/drawing/2014/main" id="{D1A59D8E-29B3-75D5-FFC4-0951451E615F}"/>
              </a:ext>
            </a:extLst>
          </p:cNvPr>
          <p:cNvSpPr/>
          <p:nvPr/>
        </p:nvSpPr>
        <p:spPr>
          <a:xfrm rot="2703791">
            <a:off x="7199768" y="2018187"/>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5" name="Partial Circle 414">
            <a:extLst>
              <a:ext uri="{FF2B5EF4-FFF2-40B4-BE49-F238E27FC236}">
                <a16:creationId xmlns:a16="http://schemas.microsoft.com/office/drawing/2014/main" id="{BBFDB0C4-ADA4-7FF8-88C6-8190C7751173}"/>
              </a:ext>
            </a:extLst>
          </p:cNvPr>
          <p:cNvSpPr/>
          <p:nvPr/>
        </p:nvSpPr>
        <p:spPr>
          <a:xfrm rot="5400000">
            <a:off x="7197737" y="201818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6" name="Partial Circle 415">
            <a:extLst>
              <a:ext uri="{FF2B5EF4-FFF2-40B4-BE49-F238E27FC236}">
                <a16:creationId xmlns:a16="http://schemas.microsoft.com/office/drawing/2014/main" id="{ACBA8CF4-13C5-04DE-4882-92CF5877E0F0}"/>
              </a:ext>
            </a:extLst>
          </p:cNvPr>
          <p:cNvSpPr/>
          <p:nvPr/>
        </p:nvSpPr>
        <p:spPr>
          <a:xfrm rot="8124928">
            <a:off x="7199767"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7" name="Partial Circle 416">
            <a:extLst>
              <a:ext uri="{FF2B5EF4-FFF2-40B4-BE49-F238E27FC236}">
                <a16:creationId xmlns:a16="http://schemas.microsoft.com/office/drawing/2014/main" id="{9F7921EE-F3E4-80AC-E177-0F667382453B}"/>
              </a:ext>
            </a:extLst>
          </p:cNvPr>
          <p:cNvSpPr/>
          <p:nvPr/>
        </p:nvSpPr>
        <p:spPr>
          <a:xfrm rot="10828719">
            <a:off x="7199767"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8" name="Partial Circle 417">
            <a:extLst>
              <a:ext uri="{FF2B5EF4-FFF2-40B4-BE49-F238E27FC236}">
                <a16:creationId xmlns:a16="http://schemas.microsoft.com/office/drawing/2014/main" id="{E328BEC2-A640-7D00-EE78-101FD21A76B1}"/>
              </a:ext>
            </a:extLst>
          </p:cNvPr>
          <p:cNvSpPr/>
          <p:nvPr/>
        </p:nvSpPr>
        <p:spPr>
          <a:xfrm rot="13524928">
            <a:off x="7197736" y="201876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9" name="Partial Circle 418">
            <a:extLst>
              <a:ext uri="{FF2B5EF4-FFF2-40B4-BE49-F238E27FC236}">
                <a16:creationId xmlns:a16="http://schemas.microsoft.com/office/drawing/2014/main" id="{6B117831-4902-3381-9756-A592DB5754DA}"/>
              </a:ext>
            </a:extLst>
          </p:cNvPr>
          <p:cNvSpPr/>
          <p:nvPr/>
        </p:nvSpPr>
        <p:spPr>
          <a:xfrm rot="16200000">
            <a:off x="7199775" y="201820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0" name="Partial Circle 419">
            <a:extLst>
              <a:ext uri="{FF2B5EF4-FFF2-40B4-BE49-F238E27FC236}">
                <a16:creationId xmlns:a16="http://schemas.microsoft.com/office/drawing/2014/main" id="{B6AAAC0D-34C9-EFE8-A2E4-E88A53B3A5C3}"/>
              </a:ext>
            </a:extLst>
          </p:cNvPr>
          <p:cNvSpPr/>
          <p:nvPr/>
        </p:nvSpPr>
        <p:spPr>
          <a:xfrm rot="18896209">
            <a:off x="7201290" y="2018186"/>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1" name="TextBox 420">
            <a:extLst>
              <a:ext uri="{FF2B5EF4-FFF2-40B4-BE49-F238E27FC236}">
                <a16:creationId xmlns:a16="http://schemas.microsoft.com/office/drawing/2014/main" id="{EF8C5871-D817-6B05-AA48-23C6543F528B}"/>
              </a:ext>
            </a:extLst>
          </p:cNvPr>
          <p:cNvSpPr txBox="1"/>
          <p:nvPr/>
        </p:nvSpPr>
        <p:spPr>
          <a:xfrm>
            <a:off x="7493880" y="2049440"/>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22" name="TextBox 421">
            <a:extLst>
              <a:ext uri="{FF2B5EF4-FFF2-40B4-BE49-F238E27FC236}">
                <a16:creationId xmlns:a16="http://schemas.microsoft.com/office/drawing/2014/main" id="{8C9F82D8-B184-ED58-6309-7F8C37A2C67D}"/>
              </a:ext>
            </a:extLst>
          </p:cNvPr>
          <p:cNvSpPr txBox="1"/>
          <p:nvPr/>
        </p:nvSpPr>
        <p:spPr>
          <a:xfrm>
            <a:off x="7705559" y="2144324"/>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23" name="TextBox 422">
            <a:extLst>
              <a:ext uri="{FF2B5EF4-FFF2-40B4-BE49-F238E27FC236}">
                <a16:creationId xmlns:a16="http://schemas.microsoft.com/office/drawing/2014/main" id="{BC4A1663-D23C-CDC6-5DD2-C706DF499BA3}"/>
              </a:ext>
            </a:extLst>
          </p:cNvPr>
          <p:cNvSpPr txBox="1"/>
          <p:nvPr/>
        </p:nvSpPr>
        <p:spPr>
          <a:xfrm>
            <a:off x="7780799" y="2362515"/>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24" name="TextBox 423">
            <a:extLst>
              <a:ext uri="{FF2B5EF4-FFF2-40B4-BE49-F238E27FC236}">
                <a16:creationId xmlns:a16="http://schemas.microsoft.com/office/drawing/2014/main" id="{1A902555-4663-BD41-D118-01F36BF46CF5}"/>
              </a:ext>
            </a:extLst>
          </p:cNvPr>
          <p:cNvSpPr txBox="1"/>
          <p:nvPr/>
        </p:nvSpPr>
        <p:spPr>
          <a:xfrm>
            <a:off x="7659333" y="2564732"/>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25" name="TextBox 424">
            <a:extLst>
              <a:ext uri="{FF2B5EF4-FFF2-40B4-BE49-F238E27FC236}">
                <a16:creationId xmlns:a16="http://schemas.microsoft.com/office/drawing/2014/main" id="{C9501B8E-F8AD-332B-A341-2823D0B9EF7A}"/>
              </a:ext>
            </a:extLst>
          </p:cNvPr>
          <p:cNvSpPr txBox="1"/>
          <p:nvPr/>
        </p:nvSpPr>
        <p:spPr>
          <a:xfrm>
            <a:off x="7436636" y="2652257"/>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26" name="TextBox 425">
            <a:extLst>
              <a:ext uri="{FF2B5EF4-FFF2-40B4-BE49-F238E27FC236}">
                <a16:creationId xmlns:a16="http://schemas.microsoft.com/office/drawing/2014/main" id="{CC1257E0-ECA0-B1D4-E242-CD7D8C42673D}"/>
              </a:ext>
            </a:extLst>
          </p:cNvPr>
          <p:cNvSpPr txBox="1"/>
          <p:nvPr/>
        </p:nvSpPr>
        <p:spPr>
          <a:xfrm>
            <a:off x="7224191" y="2563305"/>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27" name="TextBox 426">
            <a:extLst>
              <a:ext uri="{FF2B5EF4-FFF2-40B4-BE49-F238E27FC236}">
                <a16:creationId xmlns:a16="http://schemas.microsoft.com/office/drawing/2014/main" id="{C908AD7D-8C0A-E43F-3092-D3CE1374E4CA}"/>
              </a:ext>
            </a:extLst>
          </p:cNvPr>
          <p:cNvSpPr txBox="1"/>
          <p:nvPr/>
        </p:nvSpPr>
        <p:spPr>
          <a:xfrm>
            <a:off x="7171333" y="2357843"/>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28" name="TextBox 427">
            <a:extLst>
              <a:ext uri="{FF2B5EF4-FFF2-40B4-BE49-F238E27FC236}">
                <a16:creationId xmlns:a16="http://schemas.microsoft.com/office/drawing/2014/main" id="{CE5FED02-F522-67EA-2B5B-3C4658BBC69E}"/>
              </a:ext>
            </a:extLst>
          </p:cNvPr>
          <p:cNvSpPr txBox="1"/>
          <p:nvPr/>
        </p:nvSpPr>
        <p:spPr>
          <a:xfrm>
            <a:off x="7155599" y="2174590"/>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12" name="Straight Arrow Connector 411">
            <a:extLst>
              <a:ext uri="{FF2B5EF4-FFF2-40B4-BE49-F238E27FC236}">
                <a16:creationId xmlns:a16="http://schemas.microsoft.com/office/drawing/2014/main" id="{B1AE5EF5-05EE-7DDB-291C-5B2C2C02450E}"/>
              </a:ext>
            </a:extLst>
          </p:cNvPr>
          <p:cNvCxnSpPr>
            <a:stCxn id="410" idx="2"/>
            <a:endCxn id="409" idx="0"/>
          </p:cNvCxnSpPr>
          <p:nvPr/>
        </p:nvCxnSpPr>
        <p:spPr>
          <a:xfrm>
            <a:off x="7338704" y="2930092"/>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0" name="Rectangle 449">
            <a:extLst>
              <a:ext uri="{FF2B5EF4-FFF2-40B4-BE49-F238E27FC236}">
                <a16:creationId xmlns:a16="http://schemas.microsoft.com/office/drawing/2014/main" id="{3D366170-B547-E1B8-E293-B1A15DC6020D}"/>
              </a:ext>
            </a:extLst>
          </p:cNvPr>
          <p:cNvSpPr/>
          <p:nvPr/>
        </p:nvSpPr>
        <p:spPr>
          <a:xfrm>
            <a:off x="4802868" y="886095"/>
            <a:ext cx="3324304" cy="83009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Rectangle 451">
            <a:extLst>
              <a:ext uri="{FF2B5EF4-FFF2-40B4-BE49-F238E27FC236}">
                <a16:creationId xmlns:a16="http://schemas.microsoft.com/office/drawing/2014/main" id="{E6E06AC7-10A3-9F9C-4A0D-642CAAAA948F}"/>
              </a:ext>
            </a:extLst>
          </p:cNvPr>
          <p:cNvSpPr/>
          <p:nvPr/>
        </p:nvSpPr>
        <p:spPr>
          <a:xfrm>
            <a:off x="8597296" y="1302429"/>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Rectangle 452">
            <a:extLst>
              <a:ext uri="{FF2B5EF4-FFF2-40B4-BE49-F238E27FC236}">
                <a16:creationId xmlns:a16="http://schemas.microsoft.com/office/drawing/2014/main" id="{E762DA9C-ACDC-D7BC-CF3E-954A873C588A}"/>
              </a:ext>
            </a:extLst>
          </p:cNvPr>
          <p:cNvSpPr/>
          <p:nvPr/>
        </p:nvSpPr>
        <p:spPr>
          <a:xfrm>
            <a:off x="8597296" y="216385"/>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Partial Circle 455">
            <a:extLst>
              <a:ext uri="{FF2B5EF4-FFF2-40B4-BE49-F238E27FC236}">
                <a16:creationId xmlns:a16="http://schemas.microsoft.com/office/drawing/2014/main" id="{DE138A68-094B-DCFB-53D9-3398FBDBF0AC}"/>
              </a:ext>
            </a:extLst>
          </p:cNvPr>
          <p:cNvSpPr/>
          <p:nvPr/>
        </p:nvSpPr>
        <p:spPr>
          <a:xfrm>
            <a:off x="9246828" y="27475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7" name="Partial Circle 456">
            <a:extLst>
              <a:ext uri="{FF2B5EF4-FFF2-40B4-BE49-F238E27FC236}">
                <a16:creationId xmlns:a16="http://schemas.microsoft.com/office/drawing/2014/main" id="{B81401B6-1F13-1775-C85A-A8D146871365}"/>
              </a:ext>
            </a:extLst>
          </p:cNvPr>
          <p:cNvSpPr/>
          <p:nvPr/>
        </p:nvSpPr>
        <p:spPr>
          <a:xfrm rot="2703791">
            <a:off x="9246828" y="27475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8" name="Partial Circle 457">
            <a:extLst>
              <a:ext uri="{FF2B5EF4-FFF2-40B4-BE49-F238E27FC236}">
                <a16:creationId xmlns:a16="http://schemas.microsoft.com/office/drawing/2014/main" id="{7531D5B7-AD9A-0738-2035-E2A6BDFA57EE}"/>
              </a:ext>
            </a:extLst>
          </p:cNvPr>
          <p:cNvSpPr/>
          <p:nvPr/>
        </p:nvSpPr>
        <p:spPr>
          <a:xfrm rot="5400000">
            <a:off x="9244797" y="27475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9" name="Partial Circle 458">
            <a:extLst>
              <a:ext uri="{FF2B5EF4-FFF2-40B4-BE49-F238E27FC236}">
                <a16:creationId xmlns:a16="http://schemas.microsoft.com/office/drawing/2014/main" id="{0B5091F7-9E51-A3FD-ED6B-C7B481049F64}"/>
              </a:ext>
            </a:extLst>
          </p:cNvPr>
          <p:cNvSpPr/>
          <p:nvPr/>
        </p:nvSpPr>
        <p:spPr>
          <a:xfrm rot="8124928">
            <a:off x="9246827"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0" name="Partial Circle 459">
            <a:extLst>
              <a:ext uri="{FF2B5EF4-FFF2-40B4-BE49-F238E27FC236}">
                <a16:creationId xmlns:a16="http://schemas.microsoft.com/office/drawing/2014/main" id="{83EEE915-35ED-7DDB-5461-261FA5A98DAE}"/>
              </a:ext>
            </a:extLst>
          </p:cNvPr>
          <p:cNvSpPr/>
          <p:nvPr/>
        </p:nvSpPr>
        <p:spPr>
          <a:xfrm rot="10828719">
            <a:off x="9246827"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1" name="Partial Circle 460">
            <a:extLst>
              <a:ext uri="{FF2B5EF4-FFF2-40B4-BE49-F238E27FC236}">
                <a16:creationId xmlns:a16="http://schemas.microsoft.com/office/drawing/2014/main" id="{FFF4F594-4DC5-BA58-5FA2-5EB161EC44F3}"/>
              </a:ext>
            </a:extLst>
          </p:cNvPr>
          <p:cNvSpPr/>
          <p:nvPr/>
        </p:nvSpPr>
        <p:spPr>
          <a:xfrm rot="13524928">
            <a:off x="9244796" y="27533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2" name="Partial Circle 461">
            <a:extLst>
              <a:ext uri="{FF2B5EF4-FFF2-40B4-BE49-F238E27FC236}">
                <a16:creationId xmlns:a16="http://schemas.microsoft.com/office/drawing/2014/main" id="{BF57F560-F496-E443-E5FA-40BF4047D9F9}"/>
              </a:ext>
            </a:extLst>
          </p:cNvPr>
          <p:cNvSpPr/>
          <p:nvPr/>
        </p:nvSpPr>
        <p:spPr>
          <a:xfrm rot="16200000">
            <a:off x="9246835" y="274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3" name="Partial Circle 462">
            <a:extLst>
              <a:ext uri="{FF2B5EF4-FFF2-40B4-BE49-F238E27FC236}">
                <a16:creationId xmlns:a16="http://schemas.microsoft.com/office/drawing/2014/main" id="{7F067B19-E3A8-3BC8-A62B-415EF60AA7DE}"/>
              </a:ext>
            </a:extLst>
          </p:cNvPr>
          <p:cNvSpPr/>
          <p:nvPr/>
        </p:nvSpPr>
        <p:spPr>
          <a:xfrm rot="18896209">
            <a:off x="9248350" y="274749"/>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4" name="TextBox 463">
            <a:extLst>
              <a:ext uri="{FF2B5EF4-FFF2-40B4-BE49-F238E27FC236}">
                <a16:creationId xmlns:a16="http://schemas.microsoft.com/office/drawing/2014/main" id="{9E490F07-2985-95E9-5361-01CF28BCF8B9}"/>
              </a:ext>
            </a:extLst>
          </p:cNvPr>
          <p:cNvSpPr txBox="1"/>
          <p:nvPr/>
        </p:nvSpPr>
        <p:spPr>
          <a:xfrm>
            <a:off x="9540940" y="30600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65" name="TextBox 464">
            <a:extLst>
              <a:ext uri="{FF2B5EF4-FFF2-40B4-BE49-F238E27FC236}">
                <a16:creationId xmlns:a16="http://schemas.microsoft.com/office/drawing/2014/main" id="{92AA8F3C-8BA3-0C7B-0574-9699A5E95ECC}"/>
              </a:ext>
            </a:extLst>
          </p:cNvPr>
          <p:cNvSpPr txBox="1"/>
          <p:nvPr/>
        </p:nvSpPr>
        <p:spPr>
          <a:xfrm>
            <a:off x="9752619" y="40088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66" name="TextBox 465">
            <a:extLst>
              <a:ext uri="{FF2B5EF4-FFF2-40B4-BE49-F238E27FC236}">
                <a16:creationId xmlns:a16="http://schemas.microsoft.com/office/drawing/2014/main" id="{968B917B-CF4A-252A-A205-A9216EBB8362}"/>
              </a:ext>
            </a:extLst>
          </p:cNvPr>
          <p:cNvSpPr txBox="1"/>
          <p:nvPr/>
        </p:nvSpPr>
        <p:spPr>
          <a:xfrm>
            <a:off x="9827859" y="61907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67" name="TextBox 466">
            <a:extLst>
              <a:ext uri="{FF2B5EF4-FFF2-40B4-BE49-F238E27FC236}">
                <a16:creationId xmlns:a16="http://schemas.microsoft.com/office/drawing/2014/main" id="{E6E3AF33-A8BD-FAE3-75E5-04EE55BB0207}"/>
              </a:ext>
            </a:extLst>
          </p:cNvPr>
          <p:cNvSpPr txBox="1"/>
          <p:nvPr/>
        </p:nvSpPr>
        <p:spPr>
          <a:xfrm>
            <a:off x="9706393" y="82129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68" name="TextBox 467">
            <a:extLst>
              <a:ext uri="{FF2B5EF4-FFF2-40B4-BE49-F238E27FC236}">
                <a16:creationId xmlns:a16="http://schemas.microsoft.com/office/drawing/2014/main" id="{56B23C1F-C7BD-3943-B2B4-650A9A385BEB}"/>
              </a:ext>
            </a:extLst>
          </p:cNvPr>
          <p:cNvSpPr txBox="1"/>
          <p:nvPr/>
        </p:nvSpPr>
        <p:spPr>
          <a:xfrm>
            <a:off x="9483696" y="90882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69" name="TextBox 468">
            <a:extLst>
              <a:ext uri="{FF2B5EF4-FFF2-40B4-BE49-F238E27FC236}">
                <a16:creationId xmlns:a16="http://schemas.microsoft.com/office/drawing/2014/main" id="{D4A828C3-5308-9D88-5850-A64D7F5ABEF5}"/>
              </a:ext>
            </a:extLst>
          </p:cNvPr>
          <p:cNvSpPr txBox="1"/>
          <p:nvPr/>
        </p:nvSpPr>
        <p:spPr>
          <a:xfrm>
            <a:off x="9271251" y="81986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70" name="TextBox 469">
            <a:extLst>
              <a:ext uri="{FF2B5EF4-FFF2-40B4-BE49-F238E27FC236}">
                <a16:creationId xmlns:a16="http://schemas.microsoft.com/office/drawing/2014/main" id="{F45810B5-DADC-9D0C-A8E2-18C9D359D80B}"/>
              </a:ext>
            </a:extLst>
          </p:cNvPr>
          <p:cNvSpPr txBox="1"/>
          <p:nvPr/>
        </p:nvSpPr>
        <p:spPr>
          <a:xfrm>
            <a:off x="9218393" y="61440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71" name="TextBox 470">
            <a:extLst>
              <a:ext uri="{FF2B5EF4-FFF2-40B4-BE49-F238E27FC236}">
                <a16:creationId xmlns:a16="http://schemas.microsoft.com/office/drawing/2014/main" id="{A52BEFA4-8063-BD3B-544E-DBB7510D1C4E}"/>
              </a:ext>
            </a:extLst>
          </p:cNvPr>
          <p:cNvSpPr txBox="1"/>
          <p:nvPr/>
        </p:nvSpPr>
        <p:spPr>
          <a:xfrm>
            <a:off x="9202659" y="43115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55" name="Straight Arrow Connector 454">
            <a:extLst>
              <a:ext uri="{FF2B5EF4-FFF2-40B4-BE49-F238E27FC236}">
                <a16:creationId xmlns:a16="http://schemas.microsoft.com/office/drawing/2014/main" id="{6E2406F1-33A5-CBD3-D6C7-DAF711A718CD}"/>
              </a:ext>
            </a:extLst>
          </p:cNvPr>
          <p:cNvCxnSpPr>
            <a:stCxn id="453" idx="2"/>
            <a:endCxn id="452" idx="0"/>
          </p:cNvCxnSpPr>
          <p:nvPr/>
        </p:nvCxnSpPr>
        <p:spPr>
          <a:xfrm>
            <a:off x="9385764" y="1186655"/>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3" name="Rectangle 472">
            <a:extLst>
              <a:ext uri="{FF2B5EF4-FFF2-40B4-BE49-F238E27FC236}">
                <a16:creationId xmlns:a16="http://schemas.microsoft.com/office/drawing/2014/main" id="{8D1AE1D9-B47F-E492-96AE-B8A8C875812A}"/>
              </a:ext>
            </a:extLst>
          </p:cNvPr>
          <p:cNvSpPr/>
          <p:nvPr/>
        </p:nvSpPr>
        <p:spPr>
          <a:xfrm>
            <a:off x="8610359" y="4835564"/>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Rectangle 473">
            <a:extLst>
              <a:ext uri="{FF2B5EF4-FFF2-40B4-BE49-F238E27FC236}">
                <a16:creationId xmlns:a16="http://schemas.microsoft.com/office/drawing/2014/main" id="{4DEE44F3-795F-063C-A4F0-871D5B454194}"/>
              </a:ext>
            </a:extLst>
          </p:cNvPr>
          <p:cNvSpPr/>
          <p:nvPr/>
        </p:nvSpPr>
        <p:spPr>
          <a:xfrm>
            <a:off x="8610359" y="3749520"/>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Partial Circle 476">
            <a:extLst>
              <a:ext uri="{FF2B5EF4-FFF2-40B4-BE49-F238E27FC236}">
                <a16:creationId xmlns:a16="http://schemas.microsoft.com/office/drawing/2014/main" id="{FBDED8BC-8DF1-FBEE-FB65-71383C0A6A1D}"/>
              </a:ext>
            </a:extLst>
          </p:cNvPr>
          <p:cNvSpPr/>
          <p:nvPr/>
        </p:nvSpPr>
        <p:spPr>
          <a:xfrm>
            <a:off x="9259891" y="380788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8" name="Partial Circle 477">
            <a:extLst>
              <a:ext uri="{FF2B5EF4-FFF2-40B4-BE49-F238E27FC236}">
                <a16:creationId xmlns:a16="http://schemas.microsoft.com/office/drawing/2014/main" id="{0128CD00-F6FD-C844-4198-8A5666A9428F}"/>
              </a:ext>
            </a:extLst>
          </p:cNvPr>
          <p:cNvSpPr/>
          <p:nvPr/>
        </p:nvSpPr>
        <p:spPr>
          <a:xfrm rot="2703791">
            <a:off x="9259891" y="380788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9" name="Partial Circle 478">
            <a:extLst>
              <a:ext uri="{FF2B5EF4-FFF2-40B4-BE49-F238E27FC236}">
                <a16:creationId xmlns:a16="http://schemas.microsoft.com/office/drawing/2014/main" id="{C8AEE071-1214-897A-A103-6B88B497464F}"/>
              </a:ext>
            </a:extLst>
          </p:cNvPr>
          <p:cNvSpPr/>
          <p:nvPr/>
        </p:nvSpPr>
        <p:spPr>
          <a:xfrm rot="5400000">
            <a:off x="9257860" y="3807886"/>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0" name="Partial Circle 479">
            <a:extLst>
              <a:ext uri="{FF2B5EF4-FFF2-40B4-BE49-F238E27FC236}">
                <a16:creationId xmlns:a16="http://schemas.microsoft.com/office/drawing/2014/main" id="{C63CA892-6505-02A0-4ED2-B7C753D035E0}"/>
              </a:ext>
            </a:extLst>
          </p:cNvPr>
          <p:cNvSpPr/>
          <p:nvPr/>
        </p:nvSpPr>
        <p:spPr>
          <a:xfrm rot="8124928">
            <a:off x="9259890" y="380846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1" name="Partial Circle 480">
            <a:extLst>
              <a:ext uri="{FF2B5EF4-FFF2-40B4-BE49-F238E27FC236}">
                <a16:creationId xmlns:a16="http://schemas.microsoft.com/office/drawing/2014/main" id="{0E0D71D4-68E8-E75F-A994-018E7A9AA072}"/>
              </a:ext>
            </a:extLst>
          </p:cNvPr>
          <p:cNvSpPr/>
          <p:nvPr/>
        </p:nvSpPr>
        <p:spPr>
          <a:xfrm rot="10828719">
            <a:off x="9259890" y="3808465"/>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2" name="Partial Circle 481">
            <a:extLst>
              <a:ext uri="{FF2B5EF4-FFF2-40B4-BE49-F238E27FC236}">
                <a16:creationId xmlns:a16="http://schemas.microsoft.com/office/drawing/2014/main" id="{B8149B0D-419B-601E-2901-1F50E99B8821}"/>
              </a:ext>
            </a:extLst>
          </p:cNvPr>
          <p:cNvSpPr/>
          <p:nvPr/>
        </p:nvSpPr>
        <p:spPr>
          <a:xfrm rot="13524928">
            <a:off x="9257859" y="380846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3" name="Partial Circle 482">
            <a:extLst>
              <a:ext uri="{FF2B5EF4-FFF2-40B4-BE49-F238E27FC236}">
                <a16:creationId xmlns:a16="http://schemas.microsoft.com/office/drawing/2014/main" id="{01B30316-10B6-7FFF-CDA2-B033BF2C9F67}"/>
              </a:ext>
            </a:extLst>
          </p:cNvPr>
          <p:cNvSpPr/>
          <p:nvPr/>
        </p:nvSpPr>
        <p:spPr>
          <a:xfrm rot="16200000">
            <a:off x="9259898" y="3807902"/>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4" name="Partial Circle 483">
            <a:extLst>
              <a:ext uri="{FF2B5EF4-FFF2-40B4-BE49-F238E27FC236}">
                <a16:creationId xmlns:a16="http://schemas.microsoft.com/office/drawing/2014/main" id="{5F40DCB0-F4BE-AAA5-F94E-0C894D8B40C8}"/>
              </a:ext>
            </a:extLst>
          </p:cNvPr>
          <p:cNvSpPr/>
          <p:nvPr/>
        </p:nvSpPr>
        <p:spPr>
          <a:xfrm rot="18896209">
            <a:off x="9261413" y="380788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5" name="TextBox 484">
            <a:extLst>
              <a:ext uri="{FF2B5EF4-FFF2-40B4-BE49-F238E27FC236}">
                <a16:creationId xmlns:a16="http://schemas.microsoft.com/office/drawing/2014/main" id="{F804AAC9-76DE-5D32-FF17-5BCD56D8974B}"/>
              </a:ext>
            </a:extLst>
          </p:cNvPr>
          <p:cNvSpPr txBox="1"/>
          <p:nvPr/>
        </p:nvSpPr>
        <p:spPr>
          <a:xfrm>
            <a:off x="9554003" y="3839138"/>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86" name="TextBox 485">
            <a:extLst>
              <a:ext uri="{FF2B5EF4-FFF2-40B4-BE49-F238E27FC236}">
                <a16:creationId xmlns:a16="http://schemas.microsoft.com/office/drawing/2014/main" id="{487F58CF-FA05-14DD-244A-48AD9432950C}"/>
              </a:ext>
            </a:extLst>
          </p:cNvPr>
          <p:cNvSpPr txBox="1"/>
          <p:nvPr/>
        </p:nvSpPr>
        <p:spPr>
          <a:xfrm>
            <a:off x="9765682" y="3934022"/>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87" name="TextBox 486">
            <a:extLst>
              <a:ext uri="{FF2B5EF4-FFF2-40B4-BE49-F238E27FC236}">
                <a16:creationId xmlns:a16="http://schemas.microsoft.com/office/drawing/2014/main" id="{261DDC70-FE62-859A-C74E-B23216278E37}"/>
              </a:ext>
            </a:extLst>
          </p:cNvPr>
          <p:cNvSpPr txBox="1"/>
          <p:nvPr/>
        </p:nvSpPr>
        <p:spPr>
          <a:xfrm>
            <a:off x="9840922" y="4152213"/>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88" name="TextBox 487">
            <a:extLst>
              <a:ext uri="{FF2B5EF4-FFF2-40B4-BE49-F238E27FC236}">
                <a16:creationId xmlns:a16="http://schemas.microsoft.com/office/drawing/2014/main" id="{A52F74DE-2021-59C5-F799-FEEC324F7C5F}"/>
              </a:ext>
            </a:extLst>
          </p:cNvPr>
          <p:cNvSpPr txBox="1"/>
          <p:nvPr/>
        </p:nvSpPr>
        <p:spPr>
          <a:xfrm>
            <a:off x="9719456" y="4354430"/>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89" name="TextBox 488">
            <a:extLst>
              <a:ext uri="{FF2B5EF4-FFF2-40B4-BE49-F238E27FC236}">
                <a16:creationId xmlns:a16="http://schemas.microsoft.com/office/drawing/2014/main" id="{75C3868C-3536-1A0B-2A72-F8AECC5DB8A5}"/>
              </a:ext>
            </a:extLst>
          </p:cNvPr>
          <p:cNvSpPr txBox="1"/>
          <p:nvPr/>
        </p:nvSpPr>
        <p:spPr>
          <a:xfrm>
            <a:off x="9496759" y="4441955"/>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90" name="TextBox 489">
            <a:extLst>
              <a:ext uri="{FF2B5EF4-FFF2-40B4-BE49-F238E27FC236}">
                <a16:creationId xmlns:a16="http://schemas.microsoft.com/office/drawing/2014/main" id="{A5FD8FFA-B198-70BE-B98A-34002862DB2A}"/>
              </a:ext>
            </a:extLst>
          </p:cNvPr>
          <p:cNvSpPr txBox="1"/>
          <p:nvPr/>
        </p:nvSpPr>
        <p:spPr>
          <a:xfrm>
            <a:off x="9284314" y="4353003"/>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91" name="TextBox 490">
            <a:extLst>
              <a:ext uri="{FF2B5EF4-FFF2-40B4-BE49-F238E27FC236}">
                <a16:creationId xmlns:a16="http://schemas.microsoft.com/office/drawing/2014/main" id="{C49CE7F2-6A43-4FE4-F484-3C69127D14E0}"/>
              </a:ext>
            </a:extLst>
          </p:cNvPr>
          <p:cNvSpPr txBox="1"/>
          <p:nvPr/>
        </p:nvSpPr>
        <p:spPr>
          <a:xfrm>
            <a:off x="9231456" y="4147541"/>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92" name="TextBox 491">
            <a:extLst>
              <a:ext uri="{FF2B5EF4-FFF2-40B4-BE49-F238E27FC236}">
                <a16:creationId xmlns:a16="http://schemas.microsoft.com/office/drawing/2014/main" id="{3C7B4257-8766-A134-65EE-808409C76F4E}"/>
              </a:ext>
            </a:extLst>
          </p:cNvPr>
          <p:cNvSpPr txBox="1"/>
          <p:nvPr/>
        </p:nvSpPr>
        <p:spPr>
          <a:xfrm>
            <a:off x="9215722" y="3964288"/>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76" name="Straight Arrow Connector 475">
            <a:extLst>
              <a:ext uri="{FF2B5EF4-FFF2-40B4-BE49-F238E27FC236}">
                <a16:creationId xmlns:a16="http://schemas.microsoft.com/office/drawing/2014/main" id="{C20A5C6D-47D4-B4E0-0945-2B200CB48F89}"/>
              </a:ext>
            </a:extLst>
          </p:cNvPr>
          <p:cNvCxnSpPr>
            <a:stCxn id="474" idx="2"/>
            <a:endCxn id="473" idx="0"/>
          </p:cNvCxnSpPr>
          <p:nvPr/>
        </p:nvCxnSpPr>
        <p:spPr>
          <a:xfrm>
            <a:off x="9398827" y="4719790"/>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6DE3170C-B7D9-30A6-99C2-05203594A998}"/>
              </a:ext>
            </a:extLst>
          </p:cNvPr>
          <p:cNvCxnSpPr>
            <a:cxnSpLocks/>
          </p:cNvCxnSpPr>
          <p:nvPr/>
        </p:nvCxnSpPr>
        <p:spPr>
          <a:xfrm>
            <a:off x="4802868" y="1213562"/>
            <a:ext cx="3324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8" name="TextBox 517">
            <a:extLst>
              <a:ext uri="{FF2B5EF4-FFF2-40B4-BE49-F238E27FC236}">
                <a16:creationId xmlns:a16="http://schemas.microsoft.com/office/drawing/2014/main" id="{E63BECEE-37EA-8783-E1D2-625E1BE41733}"/>
              </a:ext>
            </a:extLst>
          </p:cNvPr>
          <p:cNvSpPr txBox="1"/>
          <p:nvPr/>
        </p:nvSpPr>
        <p:spPr>
          <a:xfrm>
            <a:off x="4835446" y="884781"/>
            <a:ext cx="1132041"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Background</a:t>
            </a:r>
            <a:endParaRPr lang="zh-CN" altLang="en-US" sz="1400" b="1">
              <a:latin typeface="Times New Roman" panose="02020603050405020304" pitchFamily="18" charset="0"/>
              <a:cs typeface="Times New Roman" panose="02020603050405020304" pitchFamily="18" charset="0"/>
            </a:endParaRPr>
          </a:p>
        </p:txBody>
      </p:sp>
      <p:sp>
        <p:nvSpPr>
          <p:cNvPr id="519" name="TextBox 518">
            <a:extLst>
              <a:ext uri="{FF2B5EF4-FFF2-40B4-BE49-F238E27FC236}">
                <a16:creationId xmlns:a16="http://schemas.microsoft.com/office/drawing/2014/main" id="{F4586024-9C89-C85F-D2E4-1B8A1F913120}"/>
              </a:ext>
            </a:extLst>
          </p:cNvPr>
          <p:cNvSpPr txBox="1"/>
          <p:nvPr/>
        </p:nvSpPr>
        <p:spPr>
          <a:xfrm>
            <a:off x="4825912" y="1268957"/>
            <a:ext cx="3291726" cy="430887"/>
          </a:xfrm>
          <a:prstGeom prst="rect">
            <a:avLst/>
          </a:prstGeom>
          <a:noFill/>
        </p:spPr>
        <p:txBody>
          <a:bodyPr wrap="square" rtlCol="0">
            <a:spAutoFit/>
          </a:bodyPr>
          <a:lstStyle/>
          <a:p>
            <a:r>
              <a:rPr lang="en-US" altLang="zh-CN" sz="1100" b="0" i="0">
                <a:effectLst/>
                <a:latin typeface="IBM Plex Mono" panose="020B0509050203000203" pitchFamily="49" charset="0"/>
              </a:rPr>
              <a:t>I wanted to do a different thing than the usual.</a:t>
            </a:r>
            <a:endParaRPr lang="zh-CN" altLang="en-US" sz="1100" b="1">
              <a:latin typeface="IBM Plex Mono" panose="020B0509050203000203" pitchFamily="49" charset="0"/>
              <a:cs typeface="Times New Roman" panose="02020603050405020304" pitchFamily="18" charset="0"/>
            </a:endParaRPr>
          </a:p>
        </p:txBody>
      </p:sp>
      <p:sp>
        <p:nvSpPr>
          <p:cNvPr id="520" name="Rectangle 519">
            <a:extLst>
              <a:ext uri="{FF2B5EF4-FFF2-40B4-BE49-F238E27FC236}">
                <a16:creationId xmlns:a16="http://schemas.microsoft.com/office/drawing/2014/main" id="{240B4568-D0FB-353C-71E2-79F01ED86DB4}"/>
              </a:ext>
            </a:extLst>
          </p:cNvPr>
          <p:cNvSpPr/>
          <p:nvPr/>
        </p:nvSpPr>
        <p:spPr>
          <a:xfrm>
            <a:off x="4809623" y="5034761"/>
            <a:ext cx="3324304" cy="37693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TextBox 520">
            <a:extLst>
              <a:ext uri="{FF2B5EF4-FFF2-40B4-BE49-F238E27FC236}">
                <a16:creationId xmlns:a16="http://schemas.microsoft.com/office/drawing/2014/main" id="{8855F638-B302-61B2-46E1-56EAA8FD8B24}"/>
              </a:ext>
            </a:extLst>
          </p:cNvPr>
          <p:cNvSpPr txBox="1"/>
          <p:nvPr/>
        </p:nvSpPr>
        <p:spPr>
          <a:xfrm>
            <a:off x="4835446" y="5068258"/>
            <a:ext cx="1915589"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User-involved creation</a:t>
            </a:r>
          </a:p>
        </p:txBody>
      </p:sp>
      <p:sp>
        <p:nvSpPr>
          <p:cNvPr id="523" name="TextBox 522">
            <a:extLst>
              <a:ext uri="{FF2B5EF4-FFF2-40B4-BE49-F238E27FC236}">
                <a16:creationId xmlns:a16="http://schemas.microsoft.com/office/drawing/2014/main" id="{E959331A-AF93-3CA3-CFC8-99D227081738}"/>
              </a:ext>
            </a:extLst>
          </p:cNvPr>
          <p:cNvSpPr txBox="1"/>
          <p:nvPr/>
        </p:nvSpPr>
        <p:spPr>
          <a:xfrm>
            <a:off x="6802844" y="287856"/>
            <a:ext cx="1177206" cy="507831"/>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I, </a:t>
            </a:r>
          </a:p>
          <a:p>
            <a:r>
              <a:rPr lang="en-US" altLang="zh-CN" sz="900">
                <a:solidFill>
                  <a:schemeClr val="bg1"/>
                </a:solidFill>
                <a:latin typeface="IBM Plex Mono" panose="020B0509050203000203" pitchFamily="49" charset="0"/>
                <a:cs typeface="Times New Roman" panose="02020603050405020304" pitchFamily="18" charset="0"/>
              </a:rPr>
              <a:t>my car, </a:t>
            </a:r>
          </a:p>
          <a:p>
            <a:r>
              <a:rPr lang="en-US" altLang="zh-CN" sz="900">
                <a:solidFill>
                  <a:schemeClr val="bg1"/>
                </a:solidFill>
                <a:latin typeface="IBM Plex Mono" panose="020B0509050203000203" pitchFamily="49" charset="0"/>
                <a:cs typeface="Times New Roman" panose="02020603050405020304" pitchFamily="18" charset="0"/>
              </a:rPr>
              <a:t>the road</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563" name="Rectangle 562">
            <a:extLst>
              <a:ext uri="{FF2B5EF4-FFF2-40B4-BE49-F238E27FC236}">
                <a16:creationId xmlns:a16="http://schemas.microsoft.com/office/drawing/2014/main" id="{9E278C3E-F8E6-AEBE-1B16-33CB7E1CCDF4}"/>
              </a:ext>
            </a:extLst>
          </p:cNvPr>
          <p:cNvSpPr/>
          <p:nvPr/>
        </p:nvSpPr>
        <p:spPr>
          <a:xfrm>
            <a:off x="10342545" y="1302429"/>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Rectangle 563">
            <a:extLst>
              <a:ext uri="{FF2B5EF4-FFF2-40B4-BE49-F238E27FC236}">
                <a16:creationId xmlns:a16="http://schemas.microsoft.com/office/drawing/2014/main" id="{5EAF1C67-8C1D-F936-6A3A-8FD5A5D0227B}"/>
              </a:ext>
            </a:extLst>
          </p:cNvPr>
          <p:cNvSpPr/>
          <p:nvPr/>
        </p:nvSpPr>
        <p:spPr>
          <a:xfrm>
            <a:off x="10342545" y="216385"/>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Partial Circle 564">
            <a:extLst>
              <a:ext uri="{FF2B5EF4-FFF2-40B4-BE49-F238E27FC236}">
                <a16:creationId xmlns:a16="http://schemas.microsoft.com/office/drawing/2014/main" id="{FC00CE5B-20E9-9046-C420-B32564B3E1FD}"/>
              </a:ext>
            </a:extLst>
          </p:cNvPr>
          <p:cNvSpPr/>
          <p:nvPr/>
        </p:nvSpPr>
        <p:spPr>
          <a:xfrm>
            <a:off x="10992077" y="27475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6" name="Partial Circle 565">
            <a:extLst>
              <a:ext uri="{FF2B5EF4-FFF2-40B4-BE49-F238E27FC236}">
                <a16:creationId xmlns:a16="http://schemas.microsoft.com/office/drawing/2014/main" id="{C8225ABF-5766-17E3-77D7-4CE7B0C119A8}"/>
              </a:ext>
            </a:extLst>
          </p:cNvPr>
          <p:cNvSpPr/>
          <p:nvPr/>
        </p:nvSpPr>
        <p:spPr>
          <a:xfrm rot="2703791">
            <a:off x="10992077" y="27475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7" name="Partial Circle 566">
            <a:extLst>
              <a:ext uri="{FF2B5EF4-FFF2-40B4-BE49-F238E27FC236}">
                <a16:creationId xmlns:a16="http://schemas.microsoft.com/office/drawing/2014/main" id="{83AE597F-20A4-922F-8C9A-524554E0B6B3}"/>
              </a:ext>
            </a:extLst>
          </p:cNvPr>
          <p:cNvSpPr/>
          <p:nvPr/>
        </p:nvSpPr>
        <p:spPr>
          <a:xfrm rot="5400000">
            <a:off x="10990046" y="27475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8" name="Partial Circle 567">
            <a:extLst>
              <a:ext uri="{FF2B5EF4-FFF2-40B4-BE49-F238E27FC236}">
                <a16:creationId xmlns:a16="http://schemas.microsoft.com/office/drawing/2014/main" id="{A08B5AB3-0FAA-11A9-2EE6-492ABA1DAB67}"/>
              </a:ext>
            </a:extLst>
          </p:cNvPr>
          <p:cNvSpPr/>
          <p:nvPr/>
        </p:nvSpPr>
        <p:spPr>
          <a:xfrm rot="8124928">
            <a:off x="10992076"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9" name="Partial Circle 568">
            <a:extLst>
              <a:ext uri="{FF2B5EF4-FFF2-40B4-BE49-F238E27FC236}">
                <a16:creationId xmlns:a16="http://schemas.microsoft.com/office/drawing/2014/main" id="{EC069CA4-5926-B7D2-55C7-0F7A482454C0}"/>
              </a:ext>
            </a:extLst>
          </p:cNvPr>
          <p:cNvSpPr/>
          <p:nvPr/>
        </p:nvSpPr>
        <p:spPr>
          <a:xfrm rot="10828719">
            <a:off x="10992076"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0" name="Partial Circle 569">
            <a:extLst>
              <a:ext uri="{FF2B5EF4-FFF2-40B4-BE49-F238E27FC236}">
                <a16:creationId xmlns:a16="http://schemas.microsoft.com/office/drawing/2014/main" id="{D4D0AEE0-A566-12D8-C8C0-65DA044E5029}"/>
              </a:ext>
            </a:extLst>
          </p:cNvPr>
          <p:cNvSpPr/>
          <p:nvPr/>
        </p:nvSpPr>
        <p:spPr>
          <a:xfrm rot="13524928">
            <a:off x="10990045" y="27533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1" name="Partial Circle 570">
            <a:extLst>
              <a:ext uri="{FF2B5EF4-FFF2-40B4-BE49-F238E27FC236}">
                <a16:creationId xmlns:a16="http://schemas.microsoft.com/office/drawing/2014/main" id="{4E3786AC-C4C8-5512-8893-F22E1F6D7B20}"/>
              </a:ext>
            </a:extLst>
          </p:cNvPr>
          <p:cNvSpPr/>
          <p:nvPr/>
        </p:nvSpPr>
        <p:spPr>
          <a:xfrm rot="16200000">
            <a:off x="10992084" y="274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2" name="Partial Circle 571">
            <a:extLst>
              <a:ext uri="{FF2B5EF4-FFF2-40B4-BE49-F238E27FC236}">
                <a16:creationId xmlns:a16="http://schemas.microsoft.com/office/drawing/2014/main" id="{6DAF4FF5-7234-50DB-61FD-F79D587478B9}"/>
              </a:ext>
            </a:extLst>
          </p:cNvPr>
          <p:cNvSpPr/>
          <p:nvPr/>
        </p:nvSpPr>
        <p:spPr>
          <a:xfrm rot="18896209">
            <a:off x="10993599" y="27474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3" name="TextBox 572">
            <a:extLst>
              <a:ext uri="{FF2B5EF4-FFF2-40B4-BE49-F238E27FC236}">
                <a16:creationId xmlns:a16="http://schemas.microsoft.com/office/drawing/2014/main" id="{B170792D-1430-18AB-C6E8-F51C19307921}"/>
              </a:ext>
            </a:extLst>
          </p:cNvPr>
          <p:cNvSpPr txBox="1"/>
          <p:nvPr/>
        </p:nvSpPr>
        <p:spPr>
          <a:xfrm>
            <a:off x="11286189" y="30600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574" name="TextBox 573">
            <a:extLst>
              <a:ext uri="{FF2B5EF4-FFF2-40B4-BE49-F238E27FC236}">
                <a16:creationId xmlns:a16="http://schemas.microsoft.com/office/drawing/2014/main" id="{DCD5C030-FE5C-9792-F0AE-5F60690DA622}"/>
              </a:ext>
            </a:extLst>
          </p:cNvPr>
          <p:cNvSpPr txBox="1"/>
          <p:nvPr/>
        </p:nvSpPr>
        <p:spPr>
          <a:xfrm>
            <a:off x="11497868" y="40088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575" name="TextBox 574">
            <a:extLst>
              <a:ext uri="{FF2B5EF4-FFF2-40B4-BE49-F238E27FC236}">
                <a16:creationId xmlns:a16="http://schemas.microsoft.com/office/drawing/2014/main" id="{FEFF013E-1F05-3B2E-2536-85F303D21ADB}"/>
              </a:ext>
            </a:extLst>
          </p:cNvPr>
          <p:cNvSpPr txBox="1"/>
          <p:nvPr/>
        </p:nvSpPr>
        <p:spPr>
          <a:xfrm>
            <a:off x="11573108" y="61907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576" name="TextBox 575">
            <a:extLst>
              <a:ext uri="{FF2B5EF4-FFF2-40B4-BE49-F238E27FC236}">
                <a16:creationId xmlns:a16="http://schemas.microsoft.com/office/drawing/2014/main" id="{A3CE4693-3AAF-EEBB-8BB6-2A62A833C642}"/>
              </a:ext>
            </a:extLst>
          </p:cNvPr>
          <p:cNvSpPr txBox="1"/>
          <p:nvPr/>
        </p:nvSpPr>
        <p:spPr>
          <a:xfrm>
            <a:off x="11451642" y="82129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577" name="TextBox 576">
            <a:extLst>
              <a:ext uri="{FF2B5EF4-FFF2-40B4-BE49-F238E27FC236}">
                <a16:creationId xmlns:a16="http://schemas.microsoft.com/office/drawing/2014/main" id="{CCC91C30-5957-EB32-80B8-13D22EB09E71}"/>
              </a:ext>
            </a:extLst>
          </p:cNvPr>
          <p:cNvSpPr txBox="1"/>
          <p:nvPr/>
        </p:nvSpPr>
        <p:spPr>
          <a:xfrm>
            <a:off x="11228945" y="90882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578" name="TextBox 577">
            <a:extLst>
              <a:ext uri="{FF2B5EF4-FFF2-40B4-BE49-F238E27FC236}">
                <a16:creationId xmlns:a16="http://schemas.microsoft.com/office/drawing/2014/main" id="{5F1A2C55-87C2-F74F-8915-E9BDE2944294}"/>
              </a:ext>
            </a:extLst>
          </p:cNvPr>
          <p:cNvSpPr txBox="1"/>
          <p:nvPr/>
        </p:nvSpPr>
        <p:spPr>
          <a:xfrm>
            <a:off x="11016500" y="81986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579" name="TextBox 578">
            <a:extLst>
              <a:ext uri="{FF2B5EF4-FFF2-40B4-BE49-F238E27FC236}">
                <a16:creationId xmlns:a16="http://schemas.microsoft.com/office/drawing/2014/main" id="{95A8101D-F163-01E5-0CB5-C938A7DB6CD4}"/>
              </a:ext>
            </a:extLst>
          </p:cNvPr>
          <p:cNvSpPr txBox="1"/>
          <p:nvPr/>
        </p:nvSpPr>
        <p:spPr>
          <a:xfrm>
            <a:off x="10963642" y="61440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580" name="TextBox 579">
            <a:extLst>
              <a:ext uri="{FF2B5EF4-FFF2-40B4-BE49-F238E27FC236}">
                <a16:creationId xmlns:a16="http://schemas.microsoft.com/office/drawing/2014/main" id="{BBA6AE78-5EA7-23CC-6EF2-5DC0DED788DD}"/>
              </a:ext>
            </a:extLst>
          </p:cNvPr>
          <p:cNvSpPr txBox="1"/>
          <p:nvPr/>
        </p:nvSpPr>
        <p:spPr>
          <a:xfrm>
            <a:off x="10947908" y="43115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581" name="Straight Arrow Connector 580">
            <a:extLst>
              <a:ext uri="{FF2B5EF4-FFF2-40B4-BE49-F238E27FC236}">
                <a16:creationId xmlns:a16="http://schemas.microsoft.com/office/drawing/2014/main" id="{C06FB20D-A516-56B3-20A6-73EAD97F7C69}"/>
              </a:ext>
            </a:extLst>
          </p:cNvPr>
          <p:cNvCxnSpPr>
            <a:stCxn id="564" idx="2"/>
            <a:endCxn id="563" idx="0"/>
          </p:cNvCxnSpPr>
          <p:nvPr/>
        </p:nvCxnSpPr>
        <p:spPr>
          <a:xfrm>
            <a:off x="11131013" y="1186655"/>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152D21A8-3FF6-84C8-991A-B75AF7F104F0}"/>
              </a:ext>
            </a:extLst>
          </p:cNvPr>
          <p:cNvSpPr/>
          <p:nvPr/>
        </p:nvSpPr>
        <p:spPr>
          <a:xfrm>
            <a:off x="10342545" y="4835564"/>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Rectangle 582">
            <a:extLst>
              <a:ext uri="{FF2B5EF4-FFF2-40B4-BE49-F238E27FC236}">
                <a16:creationId xmlns:a16="http://schemas.microsoft.com/office/drawing/2014/main" id="{DBBEA96E-1786-2742-F89C-07594DC218C7}"/>
              </a:ext>
            </a:extLst>
          </p:cNvPr>
          <p:cNvSpPr/>
          <p:nvPr/>
        </p:nvSpPr>
        <p:spPr>
          <a:xfrm>
            <a:off x="10342545" y="3749520"/>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Partial Circle 583">
            <a:extLst>
              <a:ext uri="{FF2B5EF4-FFF2-40B4-BE49-F238E27FC236}">
                <a16:creationId xmlns:a16="http://schemas.microsoft.com/office/drawing/2014/main" id="{AEE07CE1-EDA3-509D-C754-FB6EDA821F62}"/>
              </a:ext>
            </a:extLst>
          </p:cNvPr>
          <p:cNvSpPr/>
          <p:nvPr/>
        </p:nvSpPr>
        <p:spPr>
          <a:xfrm>
            <a:off x="10992077" y="3807885"/>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5" name="Partial Circle 584">
            <a:extLst>
              <a:ext uri="{FF2B5EF4-FFF2-40B4-BE49-F238E27FC236}">
                <a16:creationId xmlns:a16="http://schemas.microsoft.com/office/drawing/2014/main" id="{26E93B66-BDCC-0FB0-30BD-6A15C1D45F21}"/>
              </a:ext>
            </a:extLst>
          </p:cNvPr>
          <p:cNvSpPr/>
          <p:nvPr/>
        </p:nvSpPr>
        <p:spPr>
          <a:xfrm rot="2703791">
            <a:off x="10992077" y="3807885"/>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6" name="Partial Circle 585">
            <a:extLst>
              <a:ext uri="{FF2B5EF4-FFF2-40B4-BE49-F238E27FC236}">
                <a16:creationId xmlns:a16="http://schemas.microsoft.com/office/drawing/2014/main" id="{94206E00-4408-C7A3-1956-60AD026EDEA4}"/>
              </a:ext>
            </a:extLst>
          </p:cNvPr>
          <p:cNvSpPr/>
          <p:nvPr/>
        </p:nvSpPr>
        <p:spPr>
          <a:xfrm rot="5400000">
            <a:off x="10990046" y="380788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7" name="Partial Circle 586">
            <a:extLst>
              <a:ext uri="{FF2B5EF4-FFF2-40B4-BE49-F238E27FC236}">
                <a16:creationId xmlns:a16="http://schemas.microsoft.com/office/drawing/2014/main" id="{4BFD3701-2EF8-7C89-74D9-BD450BEF43D9}"/>
              </a:ext>
            </a:extLst>
          </p:cNvPr>
          <p:cNvSpPr/>
          <p:nvPr/>
        </p:nvSpPr>
        <p:spPr>
          <a:xfrm rot="8124928">
            <a:off x="10992076" y="3808465"/>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8" name="Partial Circle 587">
            <a:extLst>
              <a:ext uri="{FF2B5EF4-FFF2-40B4-BE49-F238E27FC236}">
                <a16:creationId xmlns:a16="http://schemas.microsoft.com/office/drawing/2014/main" id="{74DCDEB8-78F2-E757-62C0-1789B09A5304}"/>
              </a:ext>
            </a:extLst>
          </p:cNvPr>
          <p:cNvSpPr/>
          <p:nvPr/>
        </p:nvSpPr>
        <p:spPr>
          <a:xfrm rot="10828719">
            <a:off x="10992076" y="380846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9" name="Partial Circle 588">
            <a:extLst>
              <a:ext uri="{FF2B5EF4-FFF2-40B4-BE49-F238E27FC236}">
                <a16:creationId xmlns:a16="http://schemas.microsoft.com/office/drawing/2014/main" id="{B9EF76E2-4A4F-E02A-FC02-3F1D6EF27051}"/>
              </a:ext>
            </a:extLst>
          </p:cNvPr>
          <p:cNvSpPr/>
          <p:nvPr/>
        </p:nvSpPr>
        <p:spPr>
          <a:xfrm rot="13524928">
            <a:off x="10990045" y="380846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0" name="Partial Circle 589">
            <a:extLst>
              <a:ext uri="{FF2B5EF4-FFF2-40B4-BE49-F238E27FC236}">
                <a16:creationId xmlns:a16="http://schemas.microsoft.com/office/drawing/2014/main" id="{3CE4FCB4-6A27-FC4B-5D16-4911ABC84B3F}"/>
              </a:ext>
            </a:extLst>
          </p:cNvPr>
          <p:cNvSpPr/>
          <p:nvPr/>
        </p:nvSpPr>
        <p:spPr>
          <a:xfrm rot="16200000">
            <a:off x="10992084" y="3807902"/>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1" name="Partial Circle 590">
            <a:extLst>
              <a:ext uri="{FF2B5EF4-FFF2-40B4-BE49-F238E27FC236}">
                <a16:creationId xmlns:a16="http://schemas.microsoft.com/office/drawing/2014/main" id="{431C1853-5125-69ED-A7C8-CE18FB56FFA8}"/>
              </a:ext>
            </a:extLst>
          </p:cNvPr>
          <p:cNvSpPr/>
          <p:nvPr/>
        </p:nvSpPr>
        <p:spPr>
          <a:xfrm rot="18896209">
            <a:off x="10993599" y="380788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2" name="TextBox 591">
            <a:extLst>
              <a:ext uri="{FF2B5EF4-FFF2-40B4-BE49-F238E27FC236}">
                <a16:creationId xmlns:a16="http://schemas.microsoft.com/office/drawing/2014/main" id="{5DCBD5AF-FD60-FD15-AA66-C0C0D6CB9D3D}"/>
              </a:ext>
            </a:extLst>
          </p:cNvPr>
          <p:cNvSpPr txBox="1"/>
          <p:nvPr/>
        </p:nvSpPr>
        <p:spPr>
          <a:xfrm>
            <a:off x="11286189" y="3839138"/>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593" name="TextBox 592">
            <a:extLst>
              <a:ext uri="{FF2B5EF4-FFF2-40B4-BE49-F238E27FC236}">
                <a16:creationId xmlns:a16="http://schemas.microsoft.com/office/drawing/2014/main" id="{F8FFF839-97D5-553A-EED5-E9A136B61444}"/>
              </a:ext>
            </a:extLst>
          </p:cNvPr>
          <p:cNvSpPr txBox="1"/>
          <p:nvPr/>
        </p:nvSpPr>
        <p:spPr>
          <a:xfrm>
            <a:off x="11497868" y="3934022"/>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594" name="TextBox 593">
            <a:extLst>
              <a:ext uri="{FF2B5EF4-FFF2-40B4-BE49-F238E27FC236}">
                <a16:creationId xmlns:a16="http://schemas.microsoft.com/office/drawing/2014/main" id="{16784563-5E53-F9F7-98C9-DE79FC604DA1}"/>
              </a:ext>
            </a:extLst>
          </p:cNvPr>
          <p:cNvSpPr txBox="1"/>
          <p:nvPr/>
        </p:nvSpPr>
        <p:spPr>
          <a:xfrm>
            <a:off x="11573108" y="4152213"/>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595" name="TextBox 594">
            <a:extLst>
              <a:ext uri="{FF2B5EF4-FFF2-40B4-BE49-F238E27FC236}">
                <a16:creationId xmlns:a16="http://schemas.microsoft.com/office/drawing/2014/main" id="{AB3ECCD9-18AC-4E41-0F9A-F8B6AC697FFE}"/>
              </a:ext>
            </a:extLst>
          </p:cNvPr>
          <p:cNvSpPr txBox="1"/>
          <p:nvPr/>
        </p:nvSpPr>
        <p:spPr>
          <a:xfrm>
            <a:off x="11451642" y="4354430"/>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596" name="TextBox 595">
            <a:extLst>
              <a:ext uri="{FF2B5EF4-FFF2-40B4-BE49-F238E27FC236}">
                <a16:creationId xmlns:a16="http://schemas.microsoft.com/office/drawing/2014/main" id="{6C70B6D6-FE51-383D-AC36-3D700905BF3B}"/>
              </a:ext>
            </a:extLst>
          </p:cNvPr>
          <p:cNvSpPr txBox="1"/>
          <p:nvPr/>
        </p:nvSpPr>
        <p:spPr>
          <a:xfrm>
            <a:off x="11228945" y="4441955"/>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597" name="TextBox 596">
            <a:extLst>
              <a:ext uri="{FF2B5EF4-FFF2-40B4-BE49-F238E27FC236}">
                <a16:creationId xmlns:a16="http://schemas.microsoft.com/office/drawing/2014/main" id="{5F0F4E72-3589-6DA8-D5A9-D9195CD32E87}"/>
              </a:ext>
            </a:extLst>
          </p:cNvPr>
          <p:cNvSpPr txBox="1"/>
          <p:nvPr/>
        </p:nvSpPr>
        <p:spPr>
          <a:xfrm>
            <a:off x="11016500" y="4353003"/>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598" name="TextBox 597">
            <a:extLst>
              <a:ext uri="{FF2B5EF4-FFF2-40B4-BE49-F238E27FC236}">
                <a16:creationId xmlns:a16="http://schemas.microsoft.com/office/drawing/2014/main" id="{6EA6BB24-3509-7780-DDAC-C393CDE61DC7}"/>
              </a:ext>
            </a:extLst>
          </p:cNvPr>
          <p:cNvSpPr txBox="1"/>
          <p:nvPr/>
        </p:nvSpPr>
        <p:spPr>
          <a:xfrm>
            <a:off x="10963642" y="4147541"/>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599" name="TextBox 598">
            <a:extLst>
              <a:ext uri="{FF2B5EF4-FFF2-40B4-BE49-F238E27FC236}">
                <a16:creationId xmlns:a16="http://schemas.microsoft.com/office/drawing/2014/main" id="{D72078DB-46FF-C143-E0E0-137130E31405}"/>
              </a:ext>
            </a:extLst>
          </p:cNvPr>
          <p:cNvSpPr txBox="1"/>
          <p:nvPr/>
        </p:nvSpPr>
        <p:spPr>
          <a:xfrm>
            <a:off x="10947908" y="3964288"/>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600" name="Straight Arrow Connector 599">
            <a:extLst>
              <a:ext uri="{FF2B5EF4-FFF2-40B4-BE49-F238E27FC236}">
                <a16:creationId xmlns:a16="http://schemas.microsoft.com/office/drawing/2014/main" id="{34AB9C52-82C9-4432-BC26-55E2FE5FADC3}"/>
              </a:ext>
            </a:extLst>
          </p:cNvPr>
          <p:cNvCxnSpPr>
            <a:stCxn id="583" idx="2"/>
            <a:endCxn id="582" idx="0"/>
          </p:cNvCxnSpPr>
          <p:nvPr/>
        </p:nvCxnSpPr>
        <p:spPr>
          <a:xfrm>
            <a:off x="11131013" y="4719790"/>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1" name="TextBox 600">
            <a:extLst>
              <a:ext uri="{FF2B5EF4-FFF2-40B4-BE49-F238E27FC236}">
                <a16:creationId xmlns:a16="http://schemas.microsoft.com/office/drawing/2014/main" id="{3F0ABE2F-74E7-DF6A-C17A-86C2DFE4CE6F}"/>
              </a:ext>
            </a:extLst>
          </p:cNvPr>
          <p:cNvSpPr txBox="1"/>
          <p:nvPr/>
        </p:nvSpPr>
        <p:spPr>
          <a:xfrm>
            <a:off x="6601336" y="235360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3" name="TextBox 602">
            <a:extLst>
              <a:ext uri="{FF2B5EF4-FFF2-40B4-BE49-F238E27FC236}">
                <a16:creationId xmlns:a16="http://schemas.microsoft.com/office/drawing/2014/main" id="{31ACEA6B-4C70-EA56-84BB-9BFE7728B0B8}"/>
              </a:ext>
            </a:extLst>
          </p:cNvPr>
          <p:cNvSpPr txBox="1"/>
          <p:nvPr/>
        </p:nvSpPr>
        <p:spPr>
          <a:xfrm>
            <a:off x="4823732" y="235360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4" name="TextBox 603">
            <a:extLst>
              <a:ext uri="{FF2B5EF4-FFF2-40B4-BE49-F238E27FC236}">
                <a16:creationId xmlns:a16="http://schemas.microsoft.com/office/drawing/2014/main" id="{5CAA2927-D0AC-6A83-10A3-FF3831B6B5F1}"/>
              </a:ext>
            </a:extLst>
          </p:cNvPr>
          <p:cNvSpPr txBox="1"/>
          <p:nvPr/>
        </p:nvSpPr>
        <p:spPr>
          <a:xfrm>
            <a:off x="8630211" y="584366"/>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5" name="TextBox 604">
            <a:extLst>
              <a:ext uri="{FF2B5EF4-FFF2-40B4-BE49-F238E27FC236}">
                <a16:creationId xmlns:a16="http://schemas.microsoft.com/office/drawing/2014/main" id="{B6B98675-3A5C-F421-2790-5B18660ED043}"/>
              </a:ext>
            </a:extLst>
          </p:cNvPr>
          <p:cNvSpPr txBox="1"/>
          <p:nvPr/>
        </p:nvSpPr>
        <p:spPr>
          <a:xfrm>
            <a:off x="10385911" y="568529"/>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6" name="TextBox 605">
            <a:extLst>
              <a:ext uri="{FF2B5EF4-FFF2-40B4-BE49-F238E27FC236}">
                <a16:creationId xmlns:a16="http://schemas.microsoft.com/office/drawing/2014/main" id="{D670AC80-8BB9-5BF4-309A-D02076F8138F}"/>
              </a:ext>
            </a:extLst>
          </p:cNvPr>
          <p:cNvSpPr txBox="1"/>
          <p:nvPr/>
        </p:nvSpPr>
        <p:spPr>
          <a:xfrm>
            <a:off x="8670986" y="4127868"/>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10" name="TextBox 609">
            <a:extLst>
              <a:ext uri="{FF2B5EF4-FFF2-40B4-BE49-F238E27FC236}">
                <a16:creationId xmlns:a16="http://schemas.microsoft.com/office/drawing/2014/main" id="{D75FC4F4-CE9A-46D5-E140-C362A18A528D}"/>
              </a:ext>
            </a:extLst>
          </p:cNvPr>
          <p:cNvSpPr txBox="1"/>
          <p:nvPr/>
        </p:nvSpPr>
        <p:spPr>
          <a:xfrm>
            <a:off x="10385911" y="414754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cxnSp>
        <p:nvCxnSpPr>
          <p:cNvPr id="612" name="Straight Arrow Connector 611">
            <a:extLst>
              <a:ext uri="{FF2B5EF4-FFF2-40B4-BE49-F238E27FC236}">
                <a16:creationId xmlns:a16="http://schemas.microsoft.com/office/drawing/2014/main" id="{E523EC0B-11C5-7599-280E-284BFE083C38}"/>
              </a:ext>
            </a:extLst>
          </p:cNvPr>
          <p:cNvCxnSpPr>
            <a:stCxn id="365" idx="3"/>
            <a:endCxn id="410" idx="1"/>
          </p:cNvCxnSpPr>
          <p:nvPr/>
        </p:nvCxnSpPr>
        <p:spPr>
          <a:xfrm>
            <a:off x="6389100" y="2444957"/>
            <a:ext cx="1611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55BED557-60FD-9758-8517-F84E7CE88D2E}"/>
              </a:ext>
            </a:extLst>
          </p:cNvPr>
          <p:cNvCxnSpPr>
            <a:cxnSpLocks/>
            <a:stCxn id="364" idx="3"/>
            <a:endCxn id="409" idx="1"/>
          </p:cNvCxnSpPr>
          <p:nvPr/>
        </p:nvCxnSpPr>
        <p:spPr>
          <a:xfrm>
            <a:off x="6389100" y="3917585"/>
            <a:ext cx="1611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0" name="Connector: Elbow 619">
            <a:extLst>
              <a:ext uri="{FF2B5EF4-FFF2-40B4-BE49-F238E27FC236}">
                <a16:creationId xmlns:a16="http://schemas.microsoft.com/office/drawing/2014/main" id="{0055C232-5FA4-F803-A3A4-2A6440773084}"/>
              </a:ext>
            </a:extLst>
          </p:cNvPr>
          <p:cNvCxnSpPr>
            <a:stCxn id="410" idx="3"/>
            <a:endCxn id="453" idx="1"/>
          </p:cNvCxnSpPr>
          <p:nvPr/>
        </p:nvCxnSpPr>
        <p:spPr>
          <a:xfrm flipV="1">
            <a:off x="8127172" y="701520"/>
            <a:ext cx="470124" cy="174343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Connector: Elbow 620">
            <a:extLst>
              <a:ext uri="{FF2B5EF4-FFF2-40B4-BE49-F238E27FC236}">
                <a16:creationId xmlns:a16="http://schemas.microsoft.com/office/drawing/2014/main" id="{C17CB66C-303E-85A2-EE86-6E882C0AC895}"/>
              </a:ext>
            </a:extLst>
          </p:cNvPr>
          <p:cNvCxnSpPr>
            <a:cxnSpLocks/>
            <a:stCxn id="520" idx="3"/>
            <a:endCxn id="474" idx="1"/>
          </p:cNvCxnSpPr>
          <p:nvPr/>
        </p:nvCxnSpPr>
        <p:spPr>
          <a:xfrm flipV="1">
            <a:off x="8133927" y="4234655"/>
            <a:ext cx="476432" cy="98857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Connector: Elbow 623">
            <a:extLst>
              <a:ext uri="{FF2B5EF4-FFF2-40B4-BE49-F238E27FC236}">
                <a16:creationId xmlns:a16="http://schemas.microsoft.com/office/drawing/2014/main" id="{B2A4EDE7-485C-415E-87F9-5A26CF6C9E80}"/>
              </a:ext>
            </a:extLst>
          </p:cNvPr>
          <p:cNvCxnSpPr>
            <a:cxnSpLocks/>
            <a:stCxn id="409" idx="3"/>
            <a:endCxn id="452" idx="1"/>
          </p:cNvCxnSpPr>
          <p:nvPr/>
        </p:nvCxnSpPr>
        <p:spPr>
          <a:xfrm flipV="1">
            <a:off x="8127172" y="2174148"/>
            <a:ext cx="470124" cy="17434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2" name="Connector: Elbow 631">
            <a:extLst>
              <a:ext uri="{FF2B5EF4-FFF2-40B4-BE49-F238E27FC236}">
                <a16:creationId xmlns:a16="http://schemas.microsoft.com/office/drawing/2014/main" id="{000BF519-74CC-9F7F-62CA-E1A3A9A7DEF6}"/>
              </a:ext>
            </a:extLst>
          </p:cNvPr>
          <p:cNvCxnSpPr>
            <a:cxnSpLocks/>
            <a:stCxn id="409" idx="3"/>
            <a:endCxn id="473" idx="1"/>
          </p:cNvCxnSpPr>
          <p:nvPr/>
        </p:nvCxnSpPr>
        <p:spPr>
          <a:xfrm>
            <a:off x="8127172" y="3917585"/>
            <a:ext cx="483187" cy="178969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3F3784F0-9A6F-A556-2188-41F5DCE729D7}"/>
              </a:ext>
            </a:extLst>
          </p:cNvPr>
          <p:cNvCxnSpPr>
            <a:cxnSpLocks/>
            <a:stCxn id="453" idx="3"/>
            <a:endCxn id="564" idx="1"/>
          </p:cNvCxnSpPr>
          <p:nvPr/>
        </p:nvCxnSpPr>
        <p:spPr>
          <a:xfrm>
            <a:off x="10174232" y="701520"/>
            <a:ext cx="1683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6" name="Straight Arrow Connector 635">
            <a:extLst>
              <a:ext uri="{FF2B5EF4-FFF2-40B4-BE49-F238E27FC236}">
                <a16:creationId xmlns:a16="http://schemas.microsoft.com/office/drawing/2014/main" id="{DADC8476-2D13-62D3-59C4-B95BFCC7C607}"/>
              </a:ext>
            </a:extLst>
          </p:cNvPr>
          <p:cNvCxnSpPr>
            <a:cxnSpLocks/>
            <a:stCxn id="474" idx="3"/>
            <a:endCxn id="583" idx="1"/>
          </p:cNvCxnSpPr>
          <p:nvPr/>
        </p:nvCxnSpPr>
        <p:spPr>
          <a:xfrm>
            <a:off x="10187295" y="4234655"/>
            <a:ext cx="155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E1D67AFE-EA6B-2D8A-BEFD-B033A5DC68BB}"/>
              </a:ext>
            </a:extLst>
          </p:cNvPr>
          <p:cNvCxnSpPr>
            <a:cxnSpLocks/>
            <a:stCxn id="452" idx="3"/>
            <a:endCxn id="563" idx="1"/>
          </p:cNvCxnSpPr>
          <p:nvPr/>
        </p:nvCxnSpPr>
        <p:spPr>
          <a:xfrm>
            <a:off x="10174232" y="2174148"/>
            <a:ext cx="1683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Straight Arrow Connector 643">
            <a:extLst>
              <a:ext uri="{FF2B5EF4-FFF2-40B4-BE49-F238E27FC236}">
                <a16:creationId xmlns:a16="http://schemas.microsoft.com/office/drawing/2014/main" id="{BB3FFB9B-D344-B9D1-6C2A-5EB1EBDD2F43}"/>
              </a:ext>
            </a:extLst>
          </p:cNvPr>
          <p:cNvCxnSpPr>
            <a:cxnSpLocks/>
            <a:stCxn id="473" idx="3"/>
            <a:endCxn id="582" idx="1"/>
          </p:cNvCxnSpPr>
          <p:nvPr/>
        </p:nvCxnSpPr>
        <p:spPr>
          <a:xfrm>
            <a:off x="10187295" y="5707283"/>
            <a:ext cx="155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2" name="TextBox 651">
            <a:extLst>
              <a:ext uri="{FF2B5EF4-FFF2-40B4-BE49-F238E27FC236}">
                <a16:creationId xmlns:a16="http://schemas.microsoft.com/office/drawing/2014/main" id="{718589D1-FFC4-CDC4-E87D-6AF9EAA90192}"/>
              </a:ext>
            </a:extLst>
          </p:cNvPr>
          <p:cNvSpPr txBox="1"/>
          <p:nvPr/>
        </p:nvSpPr>
        <p:spPr>
          <a:xfrm>
            <a:off x="4857986" y="4144026"/>
            <a:ext cx="1476475"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got into my car and went on the road.</a:t>
            </a:r>
            <a:endParaRPr lang="zh-CN" altLang="en-US" sz="1100">
              <a:solidFill>
                <a:schemeClr val="bg1"/>
              </a:solidFill>
              <a:latin typeface="IBM Plex Mono" panose="020B0509050203000203" pitchFamily="49" charset="0"/>
            </a:endParaRPr>
          </a:p>
        </p:txBody>
      </p:sp>
      <p:sp>
        <p:nvSpPr>
          <p:cNvPr id="655" name="TextBox 654">
            <a:extLst>
              <a:ext uri="{FF2B5EF4-FFF2-40B4-BE49-F238E27FC236}">
                <a16:creationId xmlns:a16="http://schemas.microsoft.com/office/drawing/2014/main" id="{409396CE-6773-B3CF-331A-51514B258050}"/>
              </a:ext>
            </a:extLst>
          </p:cNvPr>
          <p:cNvSpPr txBox="1"/>
          <p:nvPr/>
        </p:nvSpPr>
        <p:spPr>
          <a:xfrm>
            <a:off x="6652285" y="4163041"/>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stopped at a blockbuster video store</a:t>
            </a:r>
            <a:endParaRPr lang="zh-CN" altLang="en-US" sz="1100">
              <a:solidFill>
                <a:schemeClr val="bg1"/>
              </a:solidFill>
              <a:latin typeface="IBM Plex Mono" panose="020B0509050203000203" pitchFamily="49" charset="0"/>
            </a:endParaRPr>
          </a:p>
        </p:txBody>
      </p:sp>
      <p:sp>
        <p:nvSpPr>
          <p:cNvPr id="656" name="TextBox 655">
            <a:extLst>
              <a:ext uri="{FF2B5EF4-FFF2-40B4-BE49-F238E27FC236}">
                <a16:creationId xmlns:a16="http://schemas.microsoft.com/office/drawing/2014/main" id="{45636D1D-4C6A-4AD6-ECDA-1A342A4850AA}"/>
              </a:ext>
            </a:extLst>
          </p:cNvPr>
          <p:cNvSpPr txBox="1"/>
          <p:nvPr/>
        </p:nvSpPr>
        <p:spPr>
          <a:xfrm>
            <a:off x="8673847" y="2433893"/>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went inside and rented a movie.</a:t>
            </a:r>
            <a:endParaRPr lang="zh-CN" altLang="en-US" sz="1100">
              <a:solidFill>
                <a:schemeClr val="bg1"/>
              </a:solidFill>
              <a:latin typeface="IBM Plex Mono" panose="020B0509050203000203" pitchFamily="49" charset="0"/>
            </a:endParaRPr>
          </a:p>
        </p:txBody>
      </p:sp>
      <p:sp>
        <p:nvSpPr>
          <p:cNvPr id="657" name="TextBox 656">
            <a:extLst>
              <a:ext uri="{FF2B5EF4-FFF2-40B4-BE49-F238E27FC236}">
                <a16:creationId xmlns:a16="http://schemas.microsoft.com/office/drawing/2014/main" id="{D1D63552-A945-042E-D2A6-F8D95EFC19CD}"/>
              </a:ext>
            </a:extLst>
          </p:cNvPr>
          <p:cNvSpPr txBox="1"/>
          <p:nvPr/>
        </p:nvSpPr>
        <p:spPr>
          <a:xfrm>
            <a:off x="8673847" y="5978717"/>
            <a:ext cx="1378722" cy="600164"/>
          </a:xfrm>
          <a:prstGeom prst="rect">
            <a:avLst/>
          </a:prstGeom>
          <a:noFill/>
          <a:ln w="19050">
            <a:noFill/>
          </a:ln>
        </p:spPr>
        <p:txBody>
          <a:bodyPr wrap="square">
            <a:spAutoFit/>
          </a:bodyPr>
          <a:lstStyle/>
          <a:p>
            <a:r>
              <a:rPr lang="en-US" altLang="zh-CN" sz="1100" b="0" i="0">
                <a:solidFill>
                  <a:schemeClr val="bg1"/>
                </a:solidFill>
                <a:effectLst/>
                <a:latin typeface="IBM Plex Mono" panose="020B0509050203000203" pitchFamily="49" charset="0"/>
              </a:rPr>
              <a:t>I was forced to watch a movie</a:t>
            </a:r>
            <a:endParaRPr lang="zh-CN" altLang="en-US" sz="1100">
              <a:solidFill>
                <a:schemeClr val="bg1"/>
              </a:solidFill>
              <a:latin typeface="IBM Plex Mono" panose="020B0509050203000203" pitchFamily="49" charset="0"/>
            </a:endParaRPr>
          </a:p>
        </p:txBody>
      </p:sp>
      <p:sp>
        <p:nvSpPr>
          <p:cNvPr id="658" name="TextBox 657">
            <a:extLst>
              <a:ext uri="{FF2B5EF4-FFF2-40B4-BE49-F238E27FC236}">
                <a16:creationId xmlns:a16="http://schemas.microsoft.com/office/drawing/2014/main" id="{62F112A3-A489-3696-C8A7-A893450A8192}"/>
              </a:ext>
            </a:extLst>
          </p:cNvPr>
          <p:cNvSpPr txBox="1"/>
          <p:nvPr/>
        </p:nvSpPr>
        <p:spPr>
          <a:xfrm>
            <a:off x="10336350" y="2441382"/>
            <a:ext cx="1683705" cy="553998"/>
          </a:xfrm>
          <a:prstGeom prst="rect">
            <a:avLst/>
          </a:prstGeom>
          <a:noFill/>
        </p:spPr>
        <p:txBody>
          <a:bodyPr wrap="square">
            <a:spAutoFit/>
          </a:bodyPr>
          <a:lstStyle/>
          <a:p>
            <a:r>
              <a:rPr lang="en-US" altLang="zh-CN" sz="1000" b="0" i="0">
                <a:solidFill>
                  <a:schemeClr val="bg1"/>
                </a:solidFill>
                <a:effectLst/>
                <a:latin typeface="IBM Plex Mono" panose="020B0509050203000203" pitchFamily="49" charset="0"/>
              </a:rPr>
              <a:t>I brought the movie home and watched the whole thing.</a:t>
            </a:r>
            <a:endParaRPr lang="zh-CN" altLang="en-US" sz="1000">
              <a:solidFill>
                <a:schemeClr val="bg1"/>
              </a:solidFill>
              <a:latin typeface="IBM Plex Mono" panose="020B0509050203000203" pitchFamily="49" charset="0"/>
            </a:endParaRPr>
          </a:p>
        </p:txBody>
      </p:sp>
      <p:sp>
        <p:nvSpPr>
          <p:cNvPr id="659" name="TextBox 658">
            <a:extLst>
              <a:ext uri="{FF2B5EF4-FFF2-40B4-BE49-F238E27FC236}">
                <a16:creationId xmlns:a16="http://schemas.microsoft.com/office/drawing/2014/main" id="{DD998516-6012-C560-7B5A-266037599BA6}"/>
              </a:ext>
            </a:extLst>
          </p:cNvPr>
          <p:cNvSpPr txBox="1"/>
          <p:nvPr/>
        </p:nvSpPr>
        <p:spPr>
          <a:xfrm>
            <a:off x="10439590" y="5952162"/>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Thankfully I got home safely.</a:t>
            </a:r>
            <a:endParaRPr lang="zh-CN" altLang="en-US" sz="1100">
              <a:solidFill>
                <a:schemeClr val="bg1"/>
              </a:solidFill>
              <a:latin typeface="IBM Plex Mono" panose="020B0509050203000203" pitchFamily="49" charset="0"/>
            </a:endParaRPr>
          </a:p>
        </p:txBody>
      </p:sp>
      <p:pic>
        <p:nvPicPr>
          <p:cNvPr id="1026" name="Picture 2">
            <a:extLst>
              <a:ext uri="{FF2B5EF4-FFF2-40B4-BE49-F238E27FC236}">
                <a16:creationId xmlns:a16="http://schemas.microsoft.com/office/drawing/2014/main" id="{709F18D4-F161-2FC1-A13A-252ED2176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486" y="3120736"/>
            <a:ext cx="1025473" cy="10254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E026BEB-44DC-5039-73A5-2369EA204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8170" y="3115974"/>
            <a:ext cx="1036240" cy="103624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58666D2-7A0F-BEEC-8DCA-F855223421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1366" y="1368389"/>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02D01C6-D91F-1E9E-4AC5-93DAD2E15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7903" y="1376696"/>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D9B1373-85B7-22D5-B30C-861325143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5576" y="4922746"/>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88A94A5-BD13-77C1-5BB6-C773F47C41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6652" y="4919622"/>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77" name="Title 1">
            <a:extLst>
              <a:ext uri="{FF2B5EF4-FFF2-40B4-BE49-F238E27FC236}">
                <a16:creationId xmlns:a16="http://schemas.microsoft.com/office/drawing/2014/main" id="{DB81DD44-20FD-B9B9-382D-217EC19CC394}"/>
              </a:ext>
            </a:extLst>
          </p:cNvPr>
          <p:cNvSpPr>
            <a:spLocks noGrp="1"/>
          </p:cNvSpPr>
          <p:nvPr>
            <p:ph type="ctrTitle"/>
          </p:nvPr>
        </p:nvSpPr>
        <p:spPr>
          <a:xfrm>
            <a:off x="625715" y="1122363"/>
            <a:ext cx="3273045" cy="3200400"/>
          </a:xfrm>
        </p:spPr>
        <p:txBody>
          <a:bodyPr>
            <a:normAutofit/>
          </a:bodyPr>
          <a:lstStyle/>
          <a:p>
            <a:pPr algn="l"/>
            <a:r>
              <a:rPr lang="en-US" altLang="zh-CN" sz="3400" b="1" dirty="0">
                <a:latin typeface="Times New Roman" panose="02020603050405020304" pitchFamily="18" charset="0"/>
                <a:cs typeface="Times New Roman" panose="02020603050405020304" pitchFamily="18" charset="0"/>
                <a:sym typeface="Times New Roman" panose="02020603050405020304" pitchFamily="18" charset="0"/>
              </a:rPr>
              <a:t>Leveraging Large Language Models for Creative Story Generation</a:t>
            </a:r>
            <a:endParaRPr lang="zh-CN" altLang="en-US" sz="3400" dirty="0">
              <a:latin typeface="Times New Roman" panose="02020603050405020304" pitchFamily="18" charset="0"/>
              <a:sym typeface="Times New Roman" panose="02020603050405020304" pitchFamily="18" charset="0"/>
            </a:endParaRPr>
          </a:p>
        </p:txBody>
      </p:sp>
      <p:sp>
        <p:nvSpPr>
          <p:cNvPr id="678" name="Subtitle 2">
            <a:extLst>
              <a:ext uri="{FF2B5EF4-FFF2-40B4-BE49-F238E27FC236}">
                <a16:creationId xmlns:a16="http://schemas.microsoft.com/office/drawing/2014/main" id="{1AB6B312-791E-63D7-A591-31BFB0031CB5}"/>
              </a:ext>
            </a:extLst>
          </p:cNvPr>
          <p:cNvSpPr>
            <a:spLocks noGrp="1"/>
          </p:cNvSpPr>
          <p:nvPr>
            <p:ph type="subTitle" idx="1"/>
          </p:nvPr>
        </p:nvSpPr>
        <p:spPr>
          <a:xfrm>
            <a:off x="625715" y="4873751"/>
            <a:ext cx="2346085" cy="1358565"/>
          </a:xfrm>
        </p:spPr>
        <p:txBody>
          <a:bodyPr>
            <a:normAutofit/>
          </a:bodyPr>
          <a:lstStyle/>
          <a:p>
            <a:pPr algn="l">
              <a:lnSpc>
                <a:spcPct val="110000"/>
              </a:lnSpc>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Yuetian Chen &amp; Brendan </a:t>
            </a:r>
            <a:r>
              <a:rPr lang="en-US" altLang="zh-CN" sz="1800" dirty="0" err="1">
                <a:latin typeface="Times New Roman" panose="02020603050405020304" pitchFamily="18" charset="0"/>
                <a:cs typeface="Times New Roman" panose="02020603050405020304" pitchFamily="18" charset="0"/>
                <a:sym typeface="Times New Roman" panose="02020603050405020304" pitchFamily="18" charset="0"/>
              </a:rPr>
              <a:t>Capuzzo</a:t>
            </a:r>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a:p>
            <a:pPr algn="l">
              <a:lnSpc>
                <a:spcPct val="110000"/>
              </a:lnSpc>
            </a:pPr>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79" name="TextBox 678">
            <a:extLst>
              <a:ext uri="{FF2B5EF4-FFF2-40B4-BE49-F238E27FC236}">
                <a16:creationId xmlns:a16="http://schemas.microsoft.com/office/drawing/2014/main" id="{336585DA-A7C7-EBE1-F35F-01E7C269FC7F}"/>
              </a:ext>
            </a:extLst>
          </p:cNvPr>
          <p:cNvSpPr txBox="1"/>
          <p:nvPr/>
        </p:nvSpPr>
        <p:spPr>
          <a:xfrm>
            <a:off x="600570" y="5907615"/>
            <a:ext cx="6596380" cy="523220"/>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CSCI 4968-01</a:t>
            </a:r>
          </a:p>
          <a:p>
            <a:r>
              <a:rPr lang="en-US" altLang="zh-CN" sz="1400" dirty="0">
                <a:latin typeface="Times New Roman" panose="02020603050405020304" pitchFamily="18" charset="0"/>
                <a:cs typeface="Times New Roman" panose="02020603050405020304" pitchFamily="18" charset="0"/>
              </a:rPr>
              <a:t>Machine Learning and Optimization, Spring 2023</a:t>
            </a:r>
          </a:p>
        </p:txBody>
      </p:sp>
      <p:pic>
        <p:nvPicPr>
          <p:cNvPr id="680" name="Picture 16">
            <a:extLst>
              <a:ext uri="{FF2B5EF4-FFF2-40B4-BE49-F238E27FC236}">
                <a16:creationId xmlns:a16="http://schemas.microsoft.com/office/drawing/2014/main" id="{2957E71A-B8E4-528F-7994-BA45A03B3A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681" y="477926"/>
            <a:ext cx="2423160" cy="58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74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1"/>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828" name="Google Shape;828;p81"/>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dirty="0">
                <a:solidFill>
                  <a:srgbClr val="C00000"/>
                </a:solidFill>
                <a:latin typeface="Times New Roman"/>
                <a:ea typeface="Times New Roman"/>
                <a:cs typeface="Times New Roman"/>
                <a:sym typeface="Times New Roman"/>
              </a:rPr>
              <a:t>Text pipeline – Teacher Model</a:t>
            </a:r>
            <a:endParaRPr sz="1467" dirty="0"/>
          </a:p>
        </p:txBody>
      </p:sp>
      <p:sp>
        <p:nvSpPr>
          <p:cNvPr id="829" name="Google Shape;829;p81"/>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30" name="Google Shape;830;p81"/>
          <p:cNvSpPr txBox="1">
            <a:spLocks noGrp="1"/>
          </p:cNvSpPr>
          <p:nvPr>
            <p:ph type="body" idx="1"/>
          </p:nvPr>
        </p:nvSpPr>
        <p:spPr>
          <a:xfrm>
            <a:off x="14500" y="1420522"/>
            <a:ext cx="5851681" cy="4598400"/>
          </a:xfrm>
          <a:prstGeom prst="rect">
            <a:avLst/>
          </a:prstGeom>
          <a:noFill/>
          <a:ln>
            <a:noFill/>
          </a:ln>
        </p:spPr>
        <p:txBody>
          <a:bodyPr spcFirstLastPara="1" vert="horz" wrap="square" lIns="91433" tIns="45700" rIns="91433" bIns="45700" rtlCol="0" anchor="t" anchorCtr="0">
            <a:noAutofit/>
          </a:bodyPr>
          <a:lstStyle/>
          <a:p>
            <a:pPr marL="237061" indent="-237061">
              <a:lnSpc>
                <a:spcPct val="126000"/>
              </a:lnSpc>
              <a:spcBef>
                <a:spcPts val="0"/>
              </a:spcBef>
              <a:buClr>
                <a:srgbClr val="C00000"/>
              </a:buClr>
              <a:buSzPts val="1400"/>
            </a:pPr>
            <a:r>
              <a:rPr lang="en-US" altLang="zh-CN" sz="1870" b="1" dirty="0">
                <a:latin typeface="Times New Roman"/>
                <a:ea typeface="Times New Roman"/>
                <a:cs typeface="Times New Roman"/>
                <a:sym typeface="Times New Roman"/>
              </a:rPr>
              <a:t>Teacher network: OPT 1.3B</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Source of knowledge for the student model</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Large, pre-trained language model </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Trained on </a:t>
            </a:r>
            <a:r>
              <a:rPr lang="en-US" altLang="zh-CN" sz="1870" dirty="0">
                <a:latin typeface="Times New Roman"/>
                <a:ea typeface="Times New Roman"/>
                <a:cs typeface="Times New Roman"/>
                <a:sym typeface="Times New Roman"/>
              </a:rPr>
              <a:t>massive datasets; capture intricate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     patterns and relationships</a:t>
            </a:r>
          </a:p>
          <a:p>
            <a:pPr marL="457200" lvl="1" indent="0">
              <a:lnSpc>
                <a:spcPct val="126000"/>
              </a:lnSpc>
              <a:spcBef>
                <a:spcPts val="0"/>
              </a:spcBef>
              <a:buClr>
                <a:srgbClr val="C00000"/>
              </a:buClr>
              <a:buSzPts val="1400"/>
              <a:buNone/>
            </a:pPr>
            <a:endParaRPr lang="en-US" altLang="zh-CN" sz="1870" dirty="0">
              <a:latin typeface="Times New Roman"/>
              <a:ea typeface="Times New Roman"/>
              <a:cs typeface="Times New Roman"/>
              <a:sym typeface="Times New Roman"/>
            </a:endParaRPr>
          </a:p>
          <a:p>
            <a:pPr marL="694261" lvl="1" indent="-237061">
              <a:lnSpc>
                <a:spcPct val="126000"/>
              </a:lnSpc>
              <a:spcBef>
                <a:spcPts val="0"/>
              </a:spcBef>
              <a:buClr>
                <a:srgbClr val="C00000"/>
              </a:buClr>
              <a:buSzPts val="1400"/>
            </a:pPr>
            <a:endParaRPr lang="en-US" altLang="zh-CN" sz="1870" b="1" dirty="0">
              <a:latin typeface="Times New Roman"/>
              <a:ea typeface="Times New Roman"/>
              <a:cs typeface="Times New Roman"/>
              <a:sym typeface="Times New Roman"/>
            </a:endParaRPr>
          </a:p>
          <a:p>
            <a:pPr marL="694261" lvl="1" indent="-237061">
              <a:lnSpc>
                <a:spcPct val="126000"/>
              </a:lnSpc>
              <a:spcBef>
                <a:spcPts val="0"/>
              </a:spcBef>
              <a:buClr>
                <a:srgbClr val="C00000"/>
              </a:buClr>
              <a:buSzPts val="1400"/>
            </a:pPr>
            <a:endParaRPr lang="en-US" altLang="zh-CN" sz="1870" b="1" dirty="0">
              <a:latin typeface="Times New Roman"/>
              <a:ea typeface="Times New Roman"/>
              <a:cs typeface="Times New Roman"/>
              <a:sym typeface="Times New Roman"/>
            </a:endParaRPr>
          </a:p>
          <a:p>
            <a:pPr marL="694261" lvl="1" indent="-237061">
              <a:lnSpc>
                <a:spcPct val="126000"/>
              </a:lnSpc>
              <a:spcBef>
                <a:spcPts val="0"/>
              </a:spcBef>
              <a:buClr>
                <a:srgbClr val="C00000"/>
              </a:buClr>
              <a:buSzPts val="1400"/>
            </a:pPr>
            <a:endParaRPr lang="en-US" altLang="zh-CN" sz="1870" b="1" dirty="0">
              <a:latin typeface="Times New Roman"/>
              <a:ea typeface="Times New Roman"/>
              <a:cs typeface="Times New Roman"/>
              <a:sym typeface="Times New Roman"/>
            </a:endParaRPr>
          </a:p>
          <a:p>
            <a:pPr marL="237061" indent="-237061">
              <a:lnSpc>
                <a:spcPct val="126000"/>
              </a:lnSpc>
              <a:spcBef>
                <a:spcPts val="0"/>
              </a:spcBef>
              <a:buClr>
                <a:srgbClr val="C00000"/>
              </a:buClr>
              <a:buSzPts val="1400"/>
            </a:pPr>
            <a:r>
              <a:rPr lang="en-US" altLang="zh-CN" sz="1870" b="1" dirty="0">
                <a:latin typeface="Times New Roman"/>
                <a:ea typeface="Times New Roman"/>
                <a:cs typeface="Times New Roman"/>
                <a:sym typeface="Times New Roman"/>
              </a:rPr>
              <a:t>Architectural enhancements</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Different positional encoding for processing large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     inputs</a:t>
            </a:r>
          </a:p>
          <a:p>
            <a:pPr marL="457200" lvl="1" indent="0">
              <a:lnSpc>
                <a:spcPct val="126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Contributes to coherent, contextually appropriate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     text generation</a:t>
            </a:r>
          </a:p>
        </p:txBody>
      </p:sp>
      <p:sp>
        <p:nvSpPr>
          <p:cNvPr id="47" name="Rectangle 46">
            <a:extLst>
              <a:ext uri="{FF2B5EF4-FFF2-40B4-BE49-F238E27FC236}">
                <a16:creationId xmlns:a16="http://schemas.microsoft.com/office/drawing/2014/main" id="{D567A03C-AF81-C910-9583-F057D9B10298}"/>
              </a:ext>
            </a:extLst>
          </p:cNvPr>
          <p:cNvSpPr/>
          <p:nvPr/>
        </p:nvSpPr>
        <p:spPr>
          <a:xfrm>
            <a:off x="5913121" y="1534334"/>
            <a:ext cx="5377395" cy="159632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8" name="Rectangle 47">
            <a:extLst>
              <a:ext uri="{FF2B5EF4-FFF2-40B4-BE49-F238E27FC236}">
                <a16:creationId xmlns:a16="http://schemas.microsoft.com/office/drawing/2014/main" id="{1D50C2C4-2024-FBC2-D21E-54C5C39501CD}"/>
              </a:ext>
            </a:extLst>
          </p:cNvPr>
          <p:cNvSpPr/>
          <p:nvPr/>
        </p:nvSpPr>
        <p:spPr>
          <a:xfrm>
            <a:off x="5913121" y="5369869"/>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9" name="Rectangle 48">
            <a:extLst>
              <a:ext uri="{FF2B5EF4-FFF2-40B4-BE49-F238E27FC236}">
                <a16:creationId xmlns:a16="http://schemas.microsoft.com/office/drawing/2014/main" id="{95CF1781-6135-083F-8F78-2519A53C1354}"/>
              </a:ext>
            </a:extLst>
          </p:cNvPr>
          <p:cNvSpPr/>
          <p:nvPr/>
        </p:nvSpPr>
        <p:spPr>
          <a:xfrm>
            <a:off x="6038716" y="1686784"/>
            <a:ext cx="1811179"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0" name="Rectangle 49">
            <a:extLst>
              <a:ext uri="{FF2B5EF4-FFF2-40B4-BE49-F238E27FC236}">
                <a16:creationId xmlns:a16="http://schemas.microsoft.com/office/drawing/2014/main" id="{AC533AFF-208D-F93A-2909-3A81B5962162}"/>
              </a:ext>
            </a:extLst>
          </p:cNvPr>
          <p:cNvSpPr/>
          <p:nvPr/>
        </p:nvSpPr>
        <p:spPr>
          <a:xfrm>
            <a:off x="5913121" y="3270104"/>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A4ECD4BC-502D-6B0A-9559-FDC4BD62FF93}"/>
                  </a:ext>
                </a:extLst>
              </p:cNvPr>
              <p:cNvSpPr/>
              <p:nvPr/>
            </p:nvSpPr>
            <p:spPr>
              <a:xfrm>
                <a:off x="5913121" y="3971385"/>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ysClr val="windowText" lastClr="000000"/>
                          </a:solidFill>
                          <a:latin typeface="Cambria Math" panose="02040503050406030204" pitchFamily="18" charset="0"/>
                          <a:sym typeface="Times New Roman" panose="02020603050405020304" pitchFamily="18" charset="0"/>
                        </a:rPr>
                        <m:t>𝑂𝑃𝑇</m:t>
                      </m:r>
                      <m:r>
                        <a:rPr lang="zh-CN" altLang="en-US" b="0" i="1" smtClean="0">
                          <a:solidFill>
                            <a:sysClr val="windowText" lastClr="000000"/>
                          </a:solidFill>
                          <a:latin typeface="Cambria Math" panose="02040503050406030204" pitchFamily="18" charset="0"/>
                          <a:sym typeface="Times New Roman" panose="02020603050405020304" pitchFamily="18" charset="0"/>
                        </a:rPr>
                        <m:t> 1.3</m:t>
                      </m:r>
                      <m:r>
                        <a:rPr lang="zh-CN" altLang="en-US" b="0" i="1" smtClean="0">
                          <a:solidFill>
                            <a:sysClr val="windowText" lastClr="000000"/>
                          </a:solidFill>
                          <a:latin typeface="Cambria Math" panose="02040503050406030204" pitchFamily="18" charset="0"/>
                          <a:sym typeface="Times New Roman" panose="02020603050405020304" pitchFamily="18" charset="0"/>
                        </a:rPr>
                        <m:t>𝐵</m:t>
                      </m:r>
                    </m:oMath>
                  </m:oMathPara>
                </a14:m>
                <a:endParaRPr lang="en-US" dirty="0">
                  <a:solidFill>
                    <a:sysClr val="windowText" lastClr="000000"/>
                  </a:solidFill>
                </a:endParaRPr>
              </a:p>
            </p:txBody>
          </p:sp>
        </mc:Choice>
        <mc:Fallback xmlns="">
          <p:sp>
            <p:nvSpPr>
              <p:cNvPr id="51" name="Rectangle 50">
                <a:extLst>
                  <a:ext uri="{FF2B5EF4-FFF2-40B4-BE49-F238E27FC236}">
                    <a16:creationId xmlns:a16="http://schemas.microsoft.com/office/drawing/2014/main" id="{A4ECD4BC-502D-6B0A-9559-FDC4BD62FF93}"/>
                  </a:ext>
                </a:extLst>
              </p:cNvPr>
              <p:cNvSpPr>
                <a:spLocks noRot="1" noChangeAspect="1" noMove="1" noResize="1" noEditPoints="1" noAdjustHandles="1" noChangeArrowheads="1" noChangeShapeType="1" noTextEdit="1"/>
              </p:cNvSpPr>
              <p:nvPr/>
            </p:nvSpPr>
            <p:spPr>
              <a:xfrm>
                <a:off x="5913121" y="3971385"/>
                <a:ext cx="5377395" cy="594436"/>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
        <p:nvSpPr>
          <p:cNvPr id="52" name="TextBox 51">
            <a:extLst>
              <a:ext uri="{FF2B5EF4-FFF2-40B4-BE49-F238E27FC236}">
                <a16:creationId xmlns:a16="http://schemas.microsoft.com/office/drawing/2014/main" id="{38A078E4-0AFD-7C65-1398-77B2B9F24231}"/>
              </a:ext>
            </a:extLst>
          </p:cNvPr>
          <p:cNvSpPr txBox="1"/>
          <p:nvPr/>
        </p:nvSpPr>
        <p:spPr>
          <a:xfrm>
            <a:off x="6048337" y="1691522"/>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3" name="Rectangle 52">
            <a:extLst>
              <a:ext uri="{FF2B5EF4-FFF2-40B4-BE49-F238E27FC236}">
                <a16:creationId xmlns:a16="http://schemas.microsoft.com/office/drawing/2014/main" id="{43572771-C54A-5A7F-8AF4-CBCE647063EE}"/>
              </a:ext>
            </a:extLst>
          </p:cNvPr>
          <p:cNvSpPr/>
          <p:nvPr/>
        </p:nvSpPr>
        <p:spPr>
          <a:xfrm>
            <a:off x="7940248" y="1686784"/>
            <a:ext cx="1811179"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4" name="Rectangle 53">
            <a:extLst>
              <a:ext uri="{FF2B5EF4-FFF2-40B4-BE49-F238E27FC236}">
                <a16:creationId xmlns:a16="http://schemas.microsoft.com/office/drawing/2014/main" id="{1B86B4F7-BEA7-FC30-EA7E-2C8857AABB02}"/>
              </a:ext>
            </a:extLst>
          </p:cNvPr>
          <p:cNvSpPr/>
          <p:nvPr/>
        </p:nvSpPr>
        <p:spPr>
          <a:xfrm>
            <a:off x="9853226" y="1686784"/>
            <a:ext cx="1335492"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5" name="TextBox 54">
            <a:extLst>
              <a:ext uri="{FF2B5EF4-FFF2-40B4-BE49-F238E27FC236}">
                <a16:creationId xmlns:a16="http://schemas.microsoft.com/office/drawing/2014/main" id="{06C1CE86-94C9-F987-D343-E2994D515B9C}"/>
              </a:ext>
            </a:extLst>
          </p:cNvPr>
          <p:cNvSpPr txBox="1"/>
          <p:nvPr/>
        </p:nvSpPr>
        <p:spPr>
          <a:xfrm>
            <a:off x="7951695" y="1691522"/>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6" name="TextBox 55">
            <a:extLst>
              <a:ext uri="{FF2B5EF4-FFF2-40B4-BE49-F238E27FC236}">
                <a16:creationId xmlns:a16="http://schemas.microsoft.com/office/drawing/2014/main" id="{9920D0F6-209A-ED42-F9D4-8EC5CC8DE85E}"/>
              </a:ext>
            </a:extLst>
          </p:cNvPr>
          <p:cNvSpPr txBox="1"/>
          <p:nvPr/>
        </p:nvSpPr>
        <p:spPr>
          <a:xfrm>
            <a:off x="9853226" y="1691522"/>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7" name="TextBox 56">
            <a:extLst>
              <a:ext uri="{FF2B5EF4-FFF2-40B4-BE49-F238E27FC236}">
                <a16:creationId xmlns:a16="http://schemas.microsoft.com/office/drawing/2014/main" id="{50180251-355F-C39A-852B-DBB7F2077F35}"/>
              </a:ext>
            </a:extLst>
          </p:cNvPr>
          <p:cNvSpPr txBox="1"/>
          <p:nvPr/>
        </p:nvSpPr>
        <p:spPr>
          <a:xfrm>
            <a:off x="6065957"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58" name="TextBox 57">
            <a:extLst>
              <a:ext uri="{FF2B5EF4-FFF2-40B4-BE49-F238E27FC236}">
                <a16:creationId xmlns:a16="http://schemas.microsoft.com/office/drawing/2014/main" id="{BCB07FD4-A682-0E50-BA44-C0BF46FDAB4B}"/>
              </a:ext>
            </a:extLst>
          </p:cNvPr>
          <p:cNvSpPr txBox="1"/>
          <p:nvPr/>
        </p:nvSpPr>
        <p:spPr>
          <a:xfrm>
            <a:off x="7956698" y="1920146"/>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9" name="TextBox 58">
            <a:extLst>
              <a:ext uri="{FF2B5EF4-FFF2-40B4-BE49-F238E27FC236}">
                <a16:creationId xmlns:a16="http://schemas.microsoft.com/office/drawing/2014/main" id="{CE49898C-5D78-D69F-6C4F-EF618A19D13D}"/>
              </a:ext>
            </a:extLst>
          </p:cNvPr>
          <p:cNvSpPr txBox="1"/>
          <p:nvPr/>
        </p:nvSpPr>
        <p:spPr>
          <a:xfrm>
            <a:off x="9859341" y="1920787"/>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60" name="TextBox 59">
            <a:extLst>
              <a:ext uri="{FF2B5EF4-FFF2-40B4-BE49-F238E27FC236}">
                <a16:creationId xmlns:a16="http://schemas.microsoft.com/office/drawing/2014/main" id="{2D2AF203-EB33-2CA6-C095-D810E08DDAF2}"/>
              </a:ext>
            </a:extLst>
          </p:cNvPr>
          <p:cNvSpPr txBox="1"/>
          <p:nvPr/>
        </p:nvSpPr>
        <p:spPr>
          <a:xfrm>
            <a:off x="5911954" y="5351820"/>
            <a:ext cx="2398413" cy="338554"/>
          </a:xfrm>
          <a:prstGeom prst="rect">
            <a:avLst/>
          </a:prstGeom>
          <a:noFill/>
        </p:spPr>
        <p:txBody>
          <a:bodyPr wrap="none" rtlCol="0">
            <a:spAutoFit/>
          </a:bodyPr>
          <a:lstStyle/>
          <a:p>
            <a:r>
              <a:rPr lang="en-US" altLang="zh-CN"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61" name="Straight Connector 60">
            <a:extLst>
              <a:ext uri="{FF2B5EF4-FFF2-40B4-BE49-F238E27FC236}">
                <a16:creationId xmlns:a16="http://schemas.microsoft.com/office/drawing/2014/main" id="{0047992D-6399-938B-7A5B-77A08852FC6B}"/>
              </a:ext>
            </a:extLst>
          </p:cNvPr>
          <p:cNvCxnSpPr/>
          <p:nvPr/>
        </p:nvCxnSpPr>
        <p:spPr>
          <a:xfrm>
            <a:off x="5911953"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8D7BD9-BA7C-F4F1-1E0D-80408638DED2}"/>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FB8B24F-DCFF-26B8-AE54-03873626392E}"/>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DBA02A03-0229-4D91-024E-FF94C134EA87}"/>
              </a:ext>
            </a:extLst>
          </p:cNvPr>
          <p:cNvCxnSpPr>
            <a:cxnSpLocks/>
          </p:cNvCxnSpPr>
          <p:nvPr/>
        </p:nvCxnSpPr>
        <p:spPr>
          <a:xfrm>
            <a:off x="9853226"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83574BB9-CF33-A288-8F8A-90DF91544EA1}"/>
              </a:ext>
            </a:extLst>
          </p:cNvPr>
          <p:cNvCxnSpPr>
            <a:stCxn id="47" idx="2"/>
            <a:endCxn id="50" idx="0"/>
          </p:cNvCxnSpPr>
          <p:nvPr/>
        </p:nvCxnSpPr>
        <p:spPr>
          <a:xfrm>
            <a:off x="8601819" y="3130661"/>
            <a:ext cx="0" cy="139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2E8FE7E2-6038-2CAE-AD6B-90CDEA4613C4}"/>
              </a:ext>
            </a:extLst>
          </p:cNvPr>
          <p:cNvCxnSpPr>
            <a:cxnSpLocks/>
            <a:stCxn id="50" idx="2"/>
            <a:endCxn id="51" idx="0"/>
          </p:cNvCxnSpPr>
          <p:nvPr/>
        </p:nvCxnSpPr>
        <p:spPr>
          <a:xfrm>
            <a:off x="8601819" y="3864540"/>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18A7F355-C644-CE09-079F-847A50E210EB}"/>
              </a:ext>
            </a:extLst>
          </p:cNvPr>
          <p:cNvCxnSpPr>
            <a:cxnSpLocks/>
            <a:stCxn id="51" idx="2"/>
            <a:endCxn id="1047" idx="0"/>
          </p:cNvCxnSpPr>
          <p:nvPr/>
        </p:nvCxnSpPr>
        <p:spPr>
          <a:xfrm>
            <a:off x="8601819" y="4565821"/>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9B0C0846-8637-5D9F-9693-26A23A8E30F0}"/>
              </a:ext>
            </a:extLst>
          </p:cNvPr>
          <p:cNvSpPr txBox="1"/>
          <p:nvPr/>
        </p:nvSpPr>
        <p:spPr>
          <a:xfrm>
            <a:off x="6056197" y="1937524"/>
            <a:ext cx="1811177" cy="984950"/>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grpSp>
        <p:nvGrpSpPr>
          <p:cNvPr id="1030" name="Group 1029">
            <a:extLst>
              <a:ext uri="{FF2B5EF4-FFF2-40B4-BE49-F238E27FC236}">
                <a16:creationId xmlns:a16="http://schemas.microsoft.com/office/drawing/2014/main" id="{EFCAACD5-E257-A3AB-602C-F51A86EC53FB}"/>
              </a:ext>
            </a:extLst>
          </p:cNvPr>
          <p:cNvGrpSpPr/>
          <p:nvPr/>
        </p:nvGrpSpPr>
        <p:grpSpPr>
          <a:xfrm>
            <a:off x="8762656" y="1991014"/>
            <a:ext cx="909256" cy="854098"/>
            <a:chOff x="8545139" y="1646120"/>
            <a:chExt cx="909252" cy="854099"/>
          </a:xfrm>
        </p:grpSpPr>
        <p:sp>
          <p:nvSpPr>
            <p:cNvPr id="1031" name="Partial Circle 1030">
              <a:extLst>
                <a:ext uri="{FF2B5EF4-FFF2-40B4-BE49-F238E27FC236}">
                  <a16:creationId xmlns:a16="http://schemas.microsoft.com/office/drawing/2014/main" id="{5353B3B4-3BFC-7469-FC28-FAC31C4F738B}"/>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2" name="Partial Circle 1031">
              <a:extLst>
                <a:ext uri="{FF2B5EF4-FFF2-40B4-BE49-F238E27FC236}">
                  <a16:creationId xmlns:a16="http://schemas.microsoft.com/office/drawing/2014/main" id="{1B4F93AB-D48B-1463-9008-EBDE2CA74BD4}"/>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3" name="Partial Circle 1032">
              <a:extLst>
                <a:ext uri="{FF2B5EF4-FFF2-40B4-BE49-F238E27FC236}">
                  <a16:creationId xmlns:a16="http://schemas.microsoft.com/office/drawing/2014/main" id="{0AE958DF-DC67-ED64-E06E-F2990B2B2F62}"/>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4" name="Partial Circle 1033">
              <a:extLst>
                <a:ext uri="{FF2B5EF4-FFF2-40B4-BE49-F238E27FC236}">
                  <a16:creationId xmlns:a16="http://schemas.microsoft.com/office/drawing/2014/main" id="{187A8A70-5403-FA28-BCC6-DD5EF6D2AFBB}"/>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5" name="Partial Circle 1034">
              <a:extLst>
                <a:ext uri="{FF2B5EF4-FFF2-40B4-BE49-F238E27FC236}">
                  <a16:creationId xmlns:a16="http://schemas.microsoft.com/office/drawing/2014/main" id="{E8851904-5919-68DA-5E5E-CE4D0E0CD7F9}"/>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6" name="Partial Circle 1035">
              <a:extLst>
                <a:ext uri="{FF2B5EF4-FFF2-40B4-BE49-F238E27FC236}">
                  <a16:creationId xmlns:a16="http://schemas.microsoft.com/office/drawing/2014/main" id="{6BFC5372-089C-C8B7-80D6-6411AB943582}"/>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7" name="Partial Circle 1036">
              <a:extLst>
                <a:ext uri="{FF2B5EF4-FFF2-40B4-BE49-F238E27FC236}">
                  <a16:creationId xmlns:a16="http://schemas.microsoft.com/office/drawing/2014/main" id="{873137F4-C9C8-24E4-BBF4-10D3C9CE1E59}"/>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8" name="Partial Circle 1037">
              <a:extLst>
                <a:ext uri="{FF2B5EF4-FFF2-40B4-BE49-F238E27FC236}">
                  <a16:creationId xmlns:a16="http://schemas.microsoft.com/office/drawing/2014/main" id="{62D8673C-4B01-B1A2-BEBF-12782515B6CC}"/>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039" name="TextBox 1038">
              <a:extLst>
                <a:ext uri="{FF2B5EF4-FFF2-40B4-BE49-F238E27FC236}">
                  <a16:creationId xmlns:a16="http://schemas.microsoft.com/office/drawing/2014/main" id="{10A78E50-79D9-B48F-2969-4B94D834B303}"/>
                </a:ext>
              </a:extLst>
            </p:cNvPr>
            <p:cNvSpPr txBox="1"/>
            <p:nvPr/>
          </p:nvSpPr>
          <p:spPr>
            <a:xfrm>
              <a:off x="8883421" y="1677653"/>
              <a:ext cx="26641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1040" name="TextBox 1039">
              <a:extLst>
                <a:ext uri="{FF2B5EF4-FFF2-40B4-BE49-F238E27FC236}">
                  <a16:creationId xmlns:a16="http://schemas.microsoft.com/office/drawing/2014/main" id="{512C8814-9F33-36D8-AC6F-182CEE29DAD0}"/>
                </a:ext>
              </a:extLst>
            </p:cNvPr>
            <p:cNvSpPr txBox="1"/>
            <p:nvPr/>
          </p:nvSpPr>
          <p:spPr>
            <a:xfrm>
              <a:off x="9095098" y="1772537"/>
              <a:ext cx="29847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1041" name="TextBox 1040">
              <a:extLst>
                <a:ext uri="{FF2B5EF4-FFF2-40B4-BE49-F238E27FC236}">
                  <a16:creationId xmlns:a16="http://schemas.microsoft.com/office/drawing/2014/main" id="{AFB7688E-D139-B69F-A976-D3E3986B1010}"/>
                </a:ext>
              </a:extLst>
            </p:cNvPr>
            <p:cNvSpPr txBox="1"/>
            <p:nvPr/>
          </p:nvSpPr>
          <p:spPr>
            <a:xfrm>
              <a:off x="9170340" y="1990728"/>
              <a:ext cx="284051"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1042" name="TextBox 1041">
              <a:extLst>
                <a:ext uri="{FF2B5EF4-FFF2-40B4-BE49-F238E27FC236}">
                  <a16:creationId xmlns:a16="http://schemas.microsoft.com/office/drawing/2014/main" id="{815F8BEB-7BD4-16B3-D93D-63B2EB021548}"/>
                </a:ext>
              </a:extLst>
            </p:cNvPr>
            <p:cNvSpPr txBox="1"/>
            <p:nvPr/>
          </p:nvSpPr>
          <p:spPr>
            <a:xfrm>
              <a:off x="9048873" y="2192946"/>
              <a:ext cx="38824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1043" name="TextBox 1042">
              <a:extLst>
                <a:ext uri="{FF2B5EF4-FFF2-40B4-BE49-F238E27FC236}">
                  <a16:creationId xmlns:a16="http://schemas.microsoft.com/office/drawing/2014/main" id="{EEB036F6-DE02-4232-DF7A-43F068BC96C1}"/>
                </a:ext>
              </a:extLst>
            </p:cNvPr>
            <p:cNvSpPr txBox="1"/>
            <p:nvPr/>
          </p:nvSpPr>
          <p:spPr>
            <a:xfrm>
              <a:off x="8826175" y="2280470"/>
              <a:ext cx="38343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1044" name="TextBox 1043">
              <a:extLst>
                <a:ext uri="{FF2B5EF4-FFF2-40B4-BE49-F238E27FC236}">
                  <a16:creationId xmlns:a16="http://schemas.microsoft.com/office/drawing/2014/main" id="{6B0C6DCD-0129-4534-F650-0B6446E992A7}"/>
                </a:ext>
              </a:extLst>
            </p:cNvPr>
            <p:cNvSpPr txBox="1"/>
            <p:nvPr/>
          </p:nvSpPr>
          <p:spPr>
            <a:xfrm>
              <a:off x="8613731" y="2191518"/>
              <a:ext cx="36740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1045" name="TextBox 1044">
              <a:extLst>
                <a:ext uri="{FF2B5EF4-FFF2-40B4-BE49-F238E27FC236}">
                  <a16:creationId xmlns:a16="http://schemas.microsoft.com/office/drawing/2014/main" id="{DB87ABE0-3831-2CBF-2971-B282A7FA8202}"/>
                </a:ext>
              </a:extLst>
            </p:cNvPr>
            <p:cNvSpPr txBox="1"/>
            <p:nvPr/>
          </p:nvSpPr>
          <p:spPr>
            <a:xfrm>
              <a:off x="8560874" y="1986056"/>
              <a:ext cx="334741"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1046" name="TextBox 1045">
              <a:extLst>
                <a:ext uri="{FF2B5EF4-FFF2-40B4-BE49-F238E27FC236}">
                  <a16:creationId xmlns:a16="http://schemas.microsoft.com/office/drawing/2014/main" id="{F35E6A02-5AE3-B91A-D2E3-54B4576B40B9}"/>
                </a:ext>
              </a:extLst>
            </p:cNvPr>
            <p:cNvSpPr txBox="1"/>
            <p:nvPr/>
          </p:nvSpPr>
          <p:spPr>
            <a:xfrm>
              <a:off x="8545139" y="1802803"/>
              <a:ext cx="48763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7" name="Rectangle 1046">
                <a:extLst>
                  <a:ext uri="{FF2B5EF4-FFF2-40B4-BE49-F238E27FC236}">
                    <a16:creationId xmlns:a16="http://schemas.microsoft.com/office/drawing/2014/main" id="{D6B54C45-6D72-4259-3235-D802554FF7E4}"/>
                  </a:ext>
                </a:extLst>
              </p:cNvPr>
              <p:cNvSpPr/>
              <p:nvPr/>
            </p:nvSpPr>
            <p:spPr>
              <a:xfrm>
                <a:off x="5913121" y="4672666"/>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ysClr val="windowText" lastClr="000000"/>
                          </a:solidFill>
                          <a:latin typeface="Cambria Math" panose="02040503050406030204" pitchFamily="18" charset="0"/>
                          <a:sym typeface="Times New Roman" panose="02020603050405020304" pitchFamily="18" charset="0"/>
                        </a:rPr>
                        <m:t>𝑇</m:t>
                      </m:r>
                      <m:sSub>
                        <m:sSubPr>
                          <m:ctrlPr>
                            <a:rPr lang="en-US" altLang="zh-CN" i="1">
                              <a:solidFill>
                                <a:sysClr val="windowText" lastClr="000000"/>
                              </a:solidFill>
                              <a:latin typeface="Cambria Math" panose="02040503050406030204" pitchFamily="18" charset="0"/>
                              <a:sym typeface="Times New Roman" panose="02020603050405020304" pitchFamily="18" charset="0"/>
                            </a:rPr>
                          </m:ctrlPr>
                        </m:sSubPr>
                        <m:e>
                          <m:r>
                            <a:rPr lang="en-US" altLang="zh-CN" i="1">
                              <a:solidFill>
                                <a:sysClr val="windowText" lastClr="000000"/>
                              </a:solidFill>
                              <a:latin typeface="Cambria Math" panose="02040503050406030204" pitchFamily="18" charset="0"/>
                              <a:sym typeface="Times New Roman" panose="02020603050405020304" pitchFamily="18" charset="0"/>
                            </a:rPr>
                            <m:t>5</m:t>
                          </m:r>
                        </m:e>
                        <m:sub>
                          <m:r>
                            <a:rPr lang="zh-CN" altLang="en-US" i="1">
                              <a:solidFill>
                                <a:sysClr val="windowText" lastClr="000000"/>
                              </a:solidFill>
                              <a:latin typeface="Cambria Math" panose="02040503050406030204" pitchFamily="18" charset="0"/>
                              <a:sym typeface="Times New Roman" panose="02020603050405020304" pitchFamily="18" charset="0"/>
                            </a:rPr>
                            <m:t>𝑏𝑎𝑠𝑒</m:t>
                          </m:r>
                        </m:sub>
                      </m:sSub>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𝐹𝑖𝑛𝑒𝑡𝑢𝑛𝑒𝑑</m:t>
                      </m:r>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𝐶𝑜𝑚𝑚𝑒𝑛𝐺𝑒𝑛</m:t>
                      </m:r>
                    </m:oMath>
                  </m:oMathPara>
                </a14:m>
                <a:endParaRPr/>
              </a:p>
            </p:txBody>
          </p:sp>
        </mc:Choice>
        <mc:Fallback xmlns="">
          <p:sp>
            <p:nvSpPr>
              <p:cNvPr id="1047" name="Rectangle 1046">
                <a:extLst>
                  <a:ext uri="{FF2B5EF4-FFF2-40B4-BE49-F238E27FC236}">
                    <a16:creationId xmlns:a16="http://schemas.microsoft.com/office/drawing/2014/main" id="{D6B54C45-6D72-4259-3235-D802554FF7E4}"/>
                  </a:ext>
                </a:extLst>
              </p:cNvPr>
              <p:cNvSpPr>
                <a:spLocks noRot="1" noChangeAspect="1" noMove="1" noResize="1" noEditPoints="1" noAdjustHandles="1" noChangeArrowheads="1" noChangeShapeType="1" noTextEdit="1"/>
              </p:cNvSpPr>
              <p:nvPr/>
            </p:nvSpPr>
            <p:spPr>
              <a:xfrm>
                <a:off x="5913121" y="4672666"/>
                <a:ext cx="5377395" cy="594436"/>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p:cxnSp>
        <p:nvCxnSpPr>
          <p:cNvPr id="1048" name="Straight Arrow Connector 1047">
            <a:extLst>
              <a:ext uri="{FF2B5EF4-FFF2-40B4-BE49-F238E27FC236}">
                <a16:creationId xmlns:a16="http://schemas.microsoft.com/office/drawing/2014/main" id="{3CA70770-5433-1871-89AA-7C126F7B0576}"/>
              </a:ext>
            </a:extLst>
          </p:cNvPr>
          <p:cNvCxnSpPr>
            <a:cxnSpLocks/>
            <a:stCxn id="1047" idx="2"/>
            <a:endCxn id="48" idx="0"/>
          </p:cNvCxnSpPr>
          <p:nvPr/>
        </p:nvCxnSpPr>
        <p:spPr>
          <a:xfrm>
            <a:off x="8601819" y="5267102"/>
            <a:ext cx="0" cy="1027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50" name="Table 1049">
            <a:extLst>
              <a:ext uri="{FF2B5EF4-FFF2-40B4-BE49-F238E27FC236}">
                <a16:creationId xmlns:a16="http://schemas.microsoft.com/office/drawing/2014/main" id="{2764356D-E3C2-26F5-4C4D-90CDD6B2C9DC}"/>
              </a:ext>
            </a:extLst>
          </p:cNvPr>
          <p:cNvGraphicFramePr>
            <a:graphicFrameLocks noGrp="1"/>
          </p:cNvGraphicFramePr>
          <p:nvPr>
            <p:extLst>
              <p:ext uri="{D42A27DB-BD31-4B8C-83A1-F6EECF244321}">
                <p14:modId xmlns:p14="http://schemas.microsoft.com/office/powerpoint/2010/main" val="480292386"/>
              </p:ext>
            </p:extLst>
          </p:nvPr>
        </p:nvGraphicFramePr>
        <p:xfrm>
          <a:off x="332889" y="2978785"/>
          <a:ext cx="5260191" cy="1587036"/>
        </p:xfrm>
        <a:graphic>
          <a:graphicData uri="http://schemas.openxmlformats.org/drawingml/2006/table">
            <a:tbl>
              <a:tblPr/>
              <a:tblGrid>
                <a:gridCol w="1753397">
                  <a:extLst>
                    <a:ext uri="{9D8B030D-6E8A-4147-A177-3AD203B41FA5}">
                      <a16:colId xmlns:a16="http://schemas.microsoft.com/office/drawing/2014/main" val="2906938235"/>
                    </a:ext>
                  </a:extLst>
                </a:gridCol>
                <a:gridCol w="1753397">
                  <a:extLst>
                    <a:ext uri="{9D8B030D-6E8A-4147-A177-3AD203B41FA5}">
                      <a16:colId xmlns:a16="http://schemas.microsoft.com/office/drawing/2014/main" val="2193766734"/>
                    </a:ext>
                  </a:extLst>
                </a:gridCol>
                <a:gridCol w="1753397">
                  <a:extLst>
                    <a:ext uri="{9D8B030D-6E8A-4147-A177-3AD203B41FA5}">
                      <a16:colId xmlns:a16="http://schemas.microsoft.com/office/drawing/2014/main" val="630703899"/>
                    </a:ext>
                  </a:extLst>
                </a:gridCol>
              </a:tblGrid>
              <a:tr h="407674">
                <a:tc>
                  <a:txBody>
                    <a:bodyPr/>
                    <a:lstStyle/>
                    <a:p>
                      <a:pPr fontAlgn="b"/>
                      <a:r>
                        <a:rPr lang="en-US" sz="1500" b="1" dirty="0">
                          <a:effectLst/>
                          <a:latin typeface="Times New Roman" panose="02020603050405020304" pitchFamily="18" charset="0"/>
                          <a:cs typeface="Times New Roman" panose="02020603050405020304" pitchFamily="18" charset="0"/>
                        </a:rPr>
                        <a:t>Model</a:t>
                      </a:r>
                    </a:p>
                  </a:txBody>
                  <a:tcPr marL="76339" marR="76339" marT="38170" marB="38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fontAlgn="b"/>
                      <a:r>
                        <a:rPr lang="en-US" sz="1500" b="1" dirty="0">
                          <a:effectLst/>
                          <a:latin typeface="Times New Roman" panose="02020603050405020304" pitchFamily="18" charset="0"/>
                          <a:cs typeface="Times New Roman" panose="02020603050405020304" pitchFamily="18" charset="0"/>
                        </a:rPr>
                        <a:t># Parameters</a:t>
                      </a:r>
                    </a:p>
                  </a:txBody>
                  <a:tcPr marL="76339" marR="76339" marT="38170" marB="38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fontAlgn="b"/>
                      <a:r>
                        <a:rPr lang="en-US" sz="1500" b="1" dirty="0">
                          <a:effectLst/>
                          <a:latin typeface="Times New Roman" panose="02020603050405020304" pitchFamily="18" charset="0"/>
                          <a:cs typeface="Times New Roman" panose="02020603050405020304" pitchFamily="18" charset="0"/>
                        </a:rPr>
                        <a:t>Comparison</a:t>
                      </a:r>
                    </a:p>
                  </a:txBody>
                  <a:tcPr marL="76339" marR="76339" marT="38170" marB="38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extLst>
                  <a:ext uri="{0D108BD9-81ED-4DB2-BD59-A6C34878D82A}">
                    <a16:rowId xmlns:a16="http://schemas.microsoft.com/office/drawing/2014/main" val="1260877616"/>
                  </a:ext>
                </a:extLst>
              </a:tr>
              <a:tr h="589681">
                <a:tc>
                  <a:txBody>
                    <a:bodyPr/>
                    <a:lstStyle/>
                    <a:p>
                      <a:pPr fontAlgn="base"/>
                      <a:r>
                        <a:rPr lang="en-US" sz="1500" dirty="0">
                          <a:effectLst/>
                          <a:latin typeface="Times New Roman" panose="02020603050405020304" pitchFamily="18" charset="0"/>
                          <a:cs typeface="Times New Roman" panose="02020603050405020304" pitchFamily="18" charset="0"/>
                        </a:rPr>
                        <a:t>OPT 1.3B</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pPr fontAlgn="base"/>
                      <a:r>
                        <a:rPr lang="en-US" altLang="zh-CN" sz="1500" dirty="0">
                          <a:effectLst/>
                          <a:latin typeface="Times New Roman" panose="02020603050405020304" pitchFamily="18" charset="0"/>
                          <a:cs typeface="Times New Roman" panose="02020603050405020304" pitchFamily="18" charset="0"/>
                        </a:rPr>
                        <a:t>1,300,000,000 (1.3b)</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rowSpan="2">
                  <a:txBody>
                    <a:bodyPr/>
                    <a:lstStyle/>
                    <a:p>
                      <a:pPr fontAlgn="base"/>
                      <a:r>
                        <a:rPr lang="en-US" sz="1500" dirty="0">
                          <a:effectLst/>
                          <a:latin typeface="Times New Roman" panose="02020603050405020304" pitchFamily="18" charset="0"/>
                          <a:cs typeface="Times New Roman" panose="02020603050405020304" pitchFamily="18" charset="0"/>
                        </a:rPr>
                        <a:t>OPT is </a:t>
                      </a:r>
                      <a:r>
                        <a:rPr lang="en-US" sz="1500" b="1" i="1" dirty="0">
                          <a:effectLst/>
                          <a:latin typeface="Times New Roman" panose="02020603050405020304" pitchFamily="18" charset="0"/>
                          <a:cs typeface="Times New Roman" panose="02020603050405020304" pitchFamily="18" charset="0"/>
                        </a:rPr>
                        <a:t>5.9x</a:t>
                      </a:r>
                      <a:r>
                        <a:rPr lang="en-US" sz="1500" dirty="0">
                          <a:effectLst/>
                          <a:latin typeface="Times New Roman" panose="02020603050405020304" pitchFamily="18" charset="0"/>
                          <a:cs typeface="Times New Roman" panose="02020603050405020304" pitchFamily="18" charset="0"/>
                        </a:rPr>
                        <a:t> more than T5</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8"/>
                    </a:solidFill>
                  </a:tcPr>
                </a:tc>
                <a:extLst>
                  <a:ext uri="{0D108BD9-81ED-4DB2-BD59-A6C34878D82A}">
                    <a16:rowId xmlns:a16="http://schemas.microsoft.com/office/drawing/2014/main" val="2767792608"/>
                  </a:ext>
                </a:extLst>
              </a:tr>
              <a:tr h="589681">
                <a:tc>
                  <a:txBody>
                    <a:bodyPr/>
                    <a:lstStyle/>
                    <a:p>
                      <a:pPr fontAlgn="base"/>
                      <a:r>
                        <a:rPr lang="en-US" sz="1500">
                          <a:effectLst/>
                          <a:latin typeface="Times New Roman" panose="02020603050405020304" pitchFamily="18" charset="0"/>
                          <a:cs typeface="Times New Roman" panose="02020603050405020304" pitchFamily="18" charset="0"/>
                        </a:rPr>
                        <a:t>T5-Base</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0F0"/>
                    </a:solidFill>
                  </a:tcPr>
                </a:tc>
                <a:tc>
                  <a:txBody>
                    <a:bodyPr/>
                    <a:lstStyle/>
                    <a:p>
                      <a:pPr fontAlgn="base"/>
                      <a:r>
                        <a:rPr lang="en-US" altLang="zh-CN" sz="1500" dirty="0">
                          <a:effectLst/>
                          <a:latin typeface="Times New Roman" panose="02020603050405020304" pitchFamily="18" charset="0"/>
                          <a:cs typeface="Times New Roman" panose="02020603050405020304" pitchFamily="18" charset="0"/>
                        </a:rPr>
                        <a:t>220,000,000 (220m)</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0F0"/>
                    </a:solidFill>
                  </a:tcPr>
                </a:tc>
                <a:tc vMerge="1">
                  <a:txBody>
                    <a:bodyPr/>
                    <a:lstStyle/>
                    <a:p>
                      <a:pPr fontAlgn="base"/>
                      <a:endParaRPr lang="en-US" sz="1500" dirty="0">
                        <a:effectLst/>
                      </a:endParaRPr>
                    </a:p>
                  </a:txBody>
                  <a:tcPr marL="76339" marR="76339" marT="38170" marB="3817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635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765725919"/>
                  </a:ext>
                </a:extLst>
              </a:tr>
            </a:tbl>
          </a:graphicData>
        </a:graphic>
      </p:graphicFrame>
      <p:cxnSp>
        <p:nvCxnSpPr>
          <p:cNvPr id="1052" name="Google Shape;623;p76">
            <a:extLst>
              <a:ext uri="{FF2B5EF4-FFF2-40B4-BE49-F238E27FC236}">
                <a16:creationId xmlns:a16="http://schemas.microsoft.com/office/drawing/2014/main" id="{A74E7F35-6F77-3D7B-94A6-4A0F8EF31044}"/>
              </a:ext>
            </a:extLst>
          </p:cNvPr>
          <p:cNvCxnSpPr>
            <a:cxnSpLocks/>
            <a:stCxn id="50" idx="1"/>
            <a:endCxn id="1047" idx="1"/>
          </p:cNvCxnSpPr>
          <p:nvPr/>
        </p:nvCxnSpPr>
        <p:spPr>
          <a:xfrm rot="10800000" flipV="1">
            <a:off x="5913121" y="3567322"/>
            <a:ext cx="12700" cy="1402562"/>
          </a:xfrm>
          <a:prstGeom prst="bentConnector3">
            <a:avLst>
              <a:gd name="adj1" fmla="val 1100000"/>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1"/>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828" name="Google Shape;828;p81"/>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dirty="0">
                <a:solidFill>
                  <a:srgbClr val="C00000"/>
                </a:solidFill>
                <a:latin typeface="Times New Roman"/>
                <a:ea typeface="Times New Roman"/>
                <a:cs typeface="Times New Roman"/>
                <a:sym typeface="Times New Roman"/>
              </a:rPr>
              <a:t>Text pipeline – Student Model</a:t>
            </a:r>
            <a:endParaRPr sz="1467" dirty="0"/>
          </a:p>
        </p:txBody>
      </p:sp>
      <p:sp>
        <p:nvSpPr>
          <p:cNvPr id="829" name="Google Shape;829;p81"/>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30" name="Google Shape;830;p81"/>
          <p:cNvSpPr txBox="1">
            <a:spLocks noGrp="1"/>
          </p:cNvSpPr>
          <p:nvPr>
            <p:ph type="body" idx="1"/>
          </p:nvPr>
        </p:nvSpPr>
        <p:spPr>
          <a:xfrm>
            <a:off x="14500" y="1382933"/>
            <a:ext cx="6081499" cy="4598400"/>
          </a:xfrm>
          <a:prstGeom prst="rect">
            <a:avLst/>
          </a:prstGeom>
          <a:noFill/>
          <a:ln>
            <a:noFill/>
          </a:ln>
        </p:spPr>
        <p:txBody>
          <a:bodyPr spcFirstLastPara="1" vert="horz" wrap="square" lIns="91433" tIns="45700" rIns="91433" bIns="45700" rtlCol="0" anchor="t" anchorCtr="0">
            <a:noAutofit/>
          </a:bodyPr>
          <a:lstStyle/>
          <a:p>
            <a:pPr marL="237061" indent="-237061">
              <a:spcBef>
                <a:spcPts val="0"/>
              </a:spcBef>
              <a:buClr>
                <a:srgbClr val="C00000"/>
              </a:buClr>
              <a:buSzPts val="1400"/>
            </a:pPr>
            <a:r>
              <a:rPr lang="en-US" altLang="zh-CN" sz="1867" b="1" dirty="0">
                <a:latin typeface="Times New Roman"/>
                <a:ea typeface="Times New Roman"/>
                <a:cs typeface="Times New Roman"/>
                <a:sym typeface="Times New Roman"/>
              </a:rPr>
              <a:t>Multi-task pre-training on multiple datasets</a:t>
            </a:r>
            <a:endParaRPr sz="1467" dirty="0"/>
          </a:p>
          <a:p>
            <a:pPr marL="457189" lvl="1" indent="0">
              <a:spcBef>
                <a:spcPts val="533"/>
              </a:spcBef>
              <a:buClr>
                <a:srgbClr val="C00000"/>
              </a:buClr>
              <a:buSzPts val="1400"/>
              <a:buNone/>
            </a:pPr>
            <a:r>
              <a:rPr lang="en-US" altLang="zh-CN" sz="1867" dirty="0">
                <a:latin typeface="Times New Roman"/>
                <a:ea typeface="Times New Roman"/>
                <a:cs typeface="Times New Roman"/>
                <a:sym typeface="Wingdings" panose="05000000000000000000" pitchFamily="2" charset="2"/>
              </a:rPr>
              <a:t> </a:t>
            </a:r>
            <a:r>
              <a:rPr lang="en-US" altLang="zh-CN" sz="1867" dirty="0" err="1">
                <a:latin typeface="Times New Roman"/>
                <a:ea typeface="Times New Roman"/>
                <a:cs typeface="Times New Roman"/>
                <a:sym typeface="Times New Roman"/>
              </a:rPr>
              <a:t>CommenGen</a:t>
            </a:r>
            <a:endParaRPr sz="1467" dirty="0"/>
          </a:p>
          <a:p>
            <a:pPr marL="1151438" lvl="2" indent="-237061">
              <a:spcBef>
                <a:spcPts val="533"/>
              </a:spcBef>
              <a:buSzPts val="1400"/>
            </a:pPr>
            <a:r>
              <a:rPr lang="en-US" altLang="zh-CN" sz="1800" dirty="0">
                <a:latin typeface="Consolas" panose="020B0609020204030204" pitchFamily="49" charset="0"/>
                <a:ea typeface="Times New Roman"/>
                <a:cs typeface="Times New Roman"/>
                <a:sym typeface="Times New Roman"/>
              </a:rPr>
              <a:t>mrm8488/t5-base-finetuned-common_gen</a:t>
            </a:r>
            <a:endParaRPr sz="1800" dirty="0">
              <a:latin typeface="Times New Roman"/>
              <a:ea typeface="Times New Roman"/>
              <a:cs typeface="Times New Roman"/>
              <a:sym typeface="Times New Roman"/>
            </a:endParaRPr>
          </a:p>
          <a:p>
            <a:pPr marL="1151438" lvl="2" indent="-237061">
              <a:spcBef>
                <a:spcPts val="533"/>
              </a:spcBef>
              <a:buClr>
                <a:schemeClr val="dk1"/>
              </a:buClr>
              <a:buSzPts val="1400"/>
            </a:pPr>
            <a:r>
              <a:rPr lang="en-US" altLang="zh-CN" sz="1867" dirty="0">
                <a:latin typeface="Times New Roman"/>
                <a:ea typeface="Times New Roman"/>
                <a:cs typeface="Times New Roman"/>
                <a:sym typeface="Times New Roman"/>
              </a:rPr>
              <a:t>Constrained text generation task</a:t>
            </a:r>
            <a:endParaRPr sz="1467" dirty="0"/>
          </a:p>
          <a:p>
            <a:pPr marL="1151438" lvl="2" indent="-237061">
              <a:spcBef>
                <a:spcPts val="533"/>
              </a:spcBef>
              <a:buClr>
                <a:schemeClr val="dk1"/>
              </a:buClr>
              <a:buSzPts val="1400"/>
            </a:pPr>
            <a:r>
              <a:rPr lang="en-US" altLang="zh-CN" sz="1867" i="1" dirty="0">
                <a:latin typeface="Times New Roman"/>
                <a:ea typeface="Times New Roman"/>
                <a:cs typeface="Times New Roman"/>
                <a:sym typeface="Times New Roman"/>
              </a:rPr>
              <a:t>Objective: </a:t>
            </a:r>
            <a:endParaRPr sz="1867" i="1" dirty="0">
              <a:latin typeface="Times New Roman"/>
              <a:ea typeface="Times New Roman"/>
              <a:cs typeface="Times New Roman"/>
              <a:sym typeface="Times New Roman"/>
            </a:endParaRPr>
          </a:p>
          <a:p>
            <a:pPr marL="1608626" lvl="3" indent="-237061">
              <a:spcBef>
                <a:spcPts val="533"/>
              </a:spcBef>
              <a:buClr>
                <a:schemeClr val="dk1"/>
              </a:buClr>
              <a:buSzPts val="1400"/>
            </a:pPr>
            <a:r>
              <a:rPr lang="en-US" altLang="zh-CN" sz="1867" dirty="0">
                <a:latin typeface="Times New Roman"/>
                <a:ea typeface="Times New Roman"/>
                <a:cs typeface="Times New Roman"/>
                <a:sym typeface="Times New Roman"/>
              </a:rPr>
              <a:t>Vocabulary-based sentence construction</a:t>
            </a:r>
            <a:endParaRPr dirty="0">
              <a:latin typeface="Times New Roman"/>
              <a:ea typeface="Times New Roman"/>
              <a:cs typeface="Times New Roman"/>
              <a:sym typeface="Times New Roman"/>
            </a:endParaRPr>
          </a:p>
          <a:p>
            <a:pPr marL="1608626" indent="0">
              <a:spcBef>
                <a:spcPts val="533"/>
              </a:spcBef>
              <a:buNone/>
            </a:pPr>
            <a:endParaRPr dirty="0">
              <a:latin typeface="Times New Roman"/>
              <a:ea typeface="Times New Roman"/>
              <a:cs typeface="Times New Roman"/>
              <a:sym typeface="Times New Roman"/>
            </a:endParaRPr>
          </a:p>
          <a:p>
            <a:pPr marL="0" lvl="2" indent="0">
              <a:spcBef>
                <a:spcPts val="533"/>
              </a:spcBef>
              <a:buClr>
                <a:schemeClr val="dk1"/>
              </a:buClr>
              <a:buSzPts val="1400"/>
              <a:buNone/>
            </a:pPr>
            <a:endParaRPr sz="1867" dirty="0">
              <a:latin typeface="Times New Roman"/>
              <a:ea typeface="Times New Roman"/>
              <a:cs typeface="Times New Roman"/>
              <a:sym typeface="Times New Roman"/>
            </a:endParaRPr>
          </a:p>
          <a:p>
            <a:pPr marL="0" lvl="2" indent="0">
              <a:spcBef>
                <a:spcPts val="533"/>
              </a:spcBef>
              <a:buClr>
                <a:schemeClr val="dk1"/>
              </a:buClr>
              <a:buSzPts val="1400"/>
              <a:buNone/>
            </a:pPr>
            <a:endParaRPr lang="en-US" sz="1050" dirty="0">
              <a:latin typeface="Times New Roman"/>
              <a:ea typeface="Times New Roman"/>
              <a:cs typeface="Times New Roman"/>
              <a:sym typeface="Times New Roman"/>
            </a:endParaRPr>
          </a:p>
          <a:p>
            <a:pPr marL="0" lvl="2" indent="0">
              <a:spcBef>
                <a:spcPts val="533"/>
              </a:spcBef>
              <a:buClr>
                <a:schemeClr val="dk1"/>
              </a:buClr>
              <a:buSzPts val="1400"/>
              <a:buNone/>
            </a:pPr>
            <a:endParaRPr sz="100" dirty="0">
              <a:latin typeface="Times New Roman"/>
              <a:ea typeface="Times New Roman"/>
              <a:cs typeface="Times New Roman"/>
              <a:sym typeface="Times New Roman"/>
            </a:endParaRPr>
          </a:p>
          <a:p>
            <a:pPr marL="457189" lvl="1" indent="0">
              <a:spcBef>
                <a:spcPts val="533"/>
              </a:spcBef>
              <a:buClr>
                <a:srgbClr val="C00000"/>
              </a:buClr>
              <a:buSzPts val="1400"/>
              <a:buNone/>
            </a:pPr>
            <a:r>
              <a:rPr lang="en-US" altLang="zh-CN" sz="1867" dirty="0">
                <a:latin typeface="Times New Roman"/>
                <a:ea typeface="Times New Roman"/>
                <a:cs typeface="Times New Roman"/>
                <a:sym typeface="Wingdings" panose="05000000000000000000" pitchFamily="2" charset="2"/>
              </a:rPr>
              <a:t></a:t>
            </a:r>
            <a:r>
              <a:rPr lang="zh-CN" altLang="en-US" sz="1867" dirty="0">
                <a:latin typeface="Times New Roman"/>
                <a:ea typeface="Times New Roman"/>
                <a:cs typeface="Times New Roman"/>
                <a:sym typeface="Times New Roman"/>
              </a:rPr>
              <a:t> </a:t>
            </a:r>
            <a:r>
              <a:rPr lang="en-US" altLang="zh-CN" sz="1867" dirty="0">
                <a:latin typeface="Times New Roman"/>
                <a:ea typeface="Times New Roman"/>
                <a:cs typeface="Times New Roman"/>
                <a:sym typeface="Times New Roman"/>
              </a:rPr>
              <a:t>Story Commonsense</a:t>
            </a:r>
            <a:endParaRPr sz="1467" dirty="0"/>
          </a:p>
          <a:p>
            <a:pPr marL="1151438" lvl="2" indent="-237061">
              <a:spcBef>
                <a:spcPts val="533"/>
              </a:spcBef>
              <a:buClr>
                <a:schemeClr val="dk1"/>
              </a:buClr>
              <a:buSzPts val="1400"/>
            </a:pPr>
            <a:r>
              <a:rPr lang="en-US" altLang="zh-CN" sz="1867" dirty="0">
                <a:latin typeface="Times New Roman"/>
                <a:ea typeface="Times New Roman"/>
                <a:cs typeface="Times New Roman"/>
                <a:sym typeface="Times New Roman"/>
              </a:rPr>
              <a:t>Bring keywords and prompt template to task</a:t>
            </a:r>
            <a:endParaRPr sz="1467" dirty="0"/>
          </a:p>
          <a:p>
            <a:pPr marL="1151438" lvl="2" indent="-237061">
              <a:spcBef>
                <a:spcPts val="533"/>
              </a:spcBef>
              <a:buClr>
                <a:schemeClr val="dk1"/>
              </a:buClr>
              <a:buSzPts val="1400"/>
            </a:pPr>
            <a:r>
              <a:rPr lang="en-US" altLang="zh-CN" sz="1867" i="1" dirty="0">
                <a:latin typeface="Times New Roman"/>
                <a:ea typeface="Times New Roman"/>
                <a:cs typeface="Times New Roman"/>
                <a:sym typeface="Times New Roman"/>
              </a:rPr>
              <a:t>Objective: </a:t>
            </a:r>
            <a:endParaRPr sz="1867" i="1" dirty="0">
              <a:latin typeface="Times New Roman"/>
              <a:ea typeface="Times New Roman"/>
              <a:cs typeface="Times New Roman"/>
              <a:sym typeface="Times New Roman"/>
            </a:endParaRPr>
          </a:p>
          <a:p>
            <a:pPr marL="1608626" lvl="3" indent="-237061">
              <a:spcBef>
                <a:spcPts val="533"/>
              </a:spcBef>
              <a:buClr>
                <a:schemeClr val="dk1"/>
              </a:buClr>
              <a:buSzPts val="1400"/>
            </a:pPr>
            <a:r>
              <a:rPr lang="en-US" altLang="zh-CN" sz="1867" dirty="0">
                <a:latin typeface="Times New Roman"/>
                <a:ea typeface="Times New Roman"/>
                <a:cs typeface="Times New Roman"/>
                <a:sym typeface="Times New Roman"/>
              </a:rPr>
              <a:t>Generate next sentence based on input</a:t>
            </a:r>
            <a:endParaRPr sz="1467" b="1" dirty="0">
              <a:latin typeface="Times New Roman"/>
              <a:ea typeface="Times New Roman"/>
              <a:cs typeface="Times New Roman"/>
              <a:sym typeface="Times New Roman"/>
            </a:endParaRPr>
          </a:p>
          <a:p>
            <a:pPr marL="1151438" lvl="2" indent="-152396">
              <a:spcBef>
                <a:spcPts val="533"/>
              </a:spcBef>
              <a:buClr>
                <a:srgbClr val="C00000"/>
              </a:buClr>
              <a:buSzPts val="1100"/>
              <a:buNone/>
            </a:pPr>
            <a:endParaRPr sz="1467" b="1" dirty="0">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dirty="0">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dirty="0">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dirty="0">
              <a:latin typeface="Times New Roman"/>
              <a:ea typeface="Times New Roman"/>
              <a:cs typeface="Times New Roman"/>
              <a:sym typeface="Times New Roman"/>
            </a:endParaRPr>
          </a:p>
          <a:p>
            <a:pPr marL="1151438" lvl="2" indent="-152396">
              <a:spcBef>
                <a:spcPts val="533"/>
              </a:spcBef>
              <a:buClr>
                <a:schemeClr val="dk1"/>
              </a:buClr>
              <a:buSzPts val="900"/>
              <a:buNone/>
            </a:pPr>
            <a:endParaRPr sz="1867" dirty="0">
              <a:solidFill>
                <a:srgbClr val="000000"/>
              </a:solidFill>
              <a:latin typeface="Times New Roman"/>
              <a:ea typeface="Times New Roman"/>
              <a:cs typeface="Times New Roman"/>
              <a:sym typeface="Times New Roman"/>
            </a:endParaRPr>
          </a:p>
        </p:txBody>
      </p:sp>
      <p:sp>
        <p:nvSpPr>
          <p:cNvPr id="831" name="Google Shape;831;p81"/>
          <p:cNvSpPr/>
          <p:nvPr/>
        </p:nvSpPr>
        <p:spPr>
          <a:xfrm>
            <a:off x="876160" y="3238805"/>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man</a:t>
            </a:r>
            <a:endParaRPr sz="1600">
              <a:solidFill>
                <a:schemeClr val="lt1"/>
              </a:solidFill>
              <a:latin typeface="Times New Roman"/>
              <a:ea typeface="Times New Roman"/>
              <a:cs typeface="Times New Roman"/>
              <a:sym typeface="Times New Roman"/>
            </a:endParaRPr>
          </a:p>
        </p:txBody>
      </p:sp>
      <p:sp>
        <p:nvSpPr>
          <p:cNvPr id="832" name="Google Shape;832;p81"/>
          <p:cNvSpPr/>
          <p:nvPr/>
        </p:nvSpPr>
        <p:spPr>
          <a:xfrm>
            <a:off x="876160" y="3602763"/>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hole</a:t>
            </a:r>
            <a:endParaRPr sz="1600">
              <a:solidFill>
                <a:schemeClr val="lt1"/>
              </a:solidFill>
              <a:latin typeface="Times New Roman"/>
              <a:ea typeface="Times New Roman"/>
              <a:cs typeface="Times New Roman"/>
              <a:sym typeface="Times New Roman"/>
            </a:endParaRPr>
          </a:p>
        </p:txBody>
      </p:sp>
      <p:sp>
        <p:nvSpPr>
          <p:cNvPr id="833" name="Google Shape;833;p81"/>
          <p:cNvSpPr/>
          <p:nvPr/>
        </p:nvSpPr>
        <p:spPr>
          <a:xfrm>
            <a:off x="876160" y="3979000"/>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tree</a:t>
            </a:r>
            <a:endParaRPr sz="1600">
              <a:solidFill>
                <a:schemeClr val="lt1"/>
              </a:solidFill>
              <a:latin typeface="Times New Roman"/>
              <a:ea typeface="Times New Roman"/>
              <a:cs typeface="Times New Roman"/>
              <a:sym typeface="Times New Roman"/>
            </a:endParaRPr>
          </a:p>
        </p:txBody>
      </p:sp>
      <p:sp>
        <p:nvSpPr>
          <p:cNvPr id="834" name="Google Shape;834;p81"/>
          <p:cNvSpPr/>
          <p:nvPr/>
        </p:nvSpPr>
        <p:spPr>
          <a:xfrm>
            <a:off x="2658967" y="3470633"/>
            <a:ext cx="2517600" cy="5440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A </a:t>
            </a:r>
            <a:r>
              <a:rPr lang="en-US" altLang="zh-CN" sz="1600" b="1" u="sng">
                <a:solidFill>
                  <a:schemeClr val="lt1"/>
                </a:solidFill>
                <a:latin typeface="Times New Roman"/>
                <a:ea typeface="Times New Roman"/>
                <a:cs typeface="Times New Roman"/>
                <a:sym typeface="Times New Roman"/>
              </a:rPr>
              <a:t>man</a:t>
            </a:r>
            <a:r>
              <a:rPr lang="zh-CN" altLang="en-US" sz="1600">
                <a:solidFill>
                  <a:schemeClr val="lt1"/>
                </a:solidFill>
                <a:latin typeface="Times New Roman"/>
                <a:ea typeface="Times New Roman"/>
                <a:cs typeface="Times New Roman"/>
                <a:sym typeface="Times New Roman"/>
              </a:rPr>
              <a:t> </a:t>
            </a:r>
            <a:r>
              <a:rPr lang="en-US" altLang="zh-CN" sz="1600">
                <a:solidFill>
                  <a:schemeClr val="lt1"/>
                </a:solidFill>
                <a:latin typeface="Times New Roman"/>
                <a:ea typeface="Times New Roman"/>
                <a:cs typeface="Times New Roman"/>
                <a:sym typeface="Times New Roman"/>
              </a:rPr>
              <a:t>is </a:t>
            </a:r>
            <a:r>
              <a:rPr lang="en-US" altLang="zh-CN" sz="1600" b="1" u="sng">
                <a:solidFill>
                  <a:schemeClr val="lt1"/>
                </a:solidFill>
                <a:latin typeface="Times New Roman"/>
                <a:ea typeface="Times New Roman"/>
                <a:cs typeface="Times New Roman"/>
                <a:sym typeface="Times New Roman"/>
              </a:rPr>
              <a:t>dig</a:t>
            </a:r>
            <a:r>
              <a:rPr lang="en-US" altLang="zh-CN" sz="1600">
                <a:solidFill>
                  <a:schemeClr val="lt1"/>
                </a:solidFill>
                <a:latin typeface="Times New Roman"/>
                <a:ea typeface="Times New Roman"/>
                <a:cs typeface="Times New Roman"/>
                <a:sym typeface="Times New Roman"/>
              </a:rPr>
              <a:t>ging a </a:t>
            </a:r>
            <a:r>
              <a:rPr lang="en-US" altLang="zh-CN" sz="1600" b="1" u="sng">
                <a:solidFill>
                  <a:schemeClr val="lt1"/>
                </a:solidFill>
                <a:latin typeface="Times New Roman"/>
                <a:ea typeface="Times New Roman"/>
                <a:cs typeface="Times New Roman"/>
                <a:sym typeface="Times New Roman"/>
              </a:rPr>
              <a:t>hole</a:t>
            </a:r>
            <a:r>
              <a:rPr lang="zh-CN" altLang="en-US" sz="1600">
                <a:solidFill>
                  <a:schemeClr val="lt1"/>
                </a:solidFill>
                <a:latin typeface="Times New Roman"/>
                <a:ea typeface="Times New Roman"/>
                <a:cs typeface="Times New Roman"/>
                <a:sym typeface="Times New Roman"/>
              </a:rPr>
              <a:t> </a:t>
            </a:r>
            <a:r>
              <a:rPr lang="en-US" altLang="zh-CN" sz="1600">
                <a:solidFill>
                  <a:schemeClr val="lt1"/>
                </a:solidFill>
                <a:latin typeface="Times New Roman"/>
                <a:ea typeface="Times New Roman"/>
                <a:cs typeface="Times New Roman"/>
                <a:sym typeface="Times New Roman"/>
              </a:rPr>
              <a:t>near a </a:t>
            </a:r>
            <a:r>
              <a:rPr lang="en-US" altLang="zh-CN" sz="1600" b="1" u="sng">
                <a:solidFill>
                  <a:schemeClr val="lt1"/>
                </a:solidFill>
                <a:latin typeface="Times New Roman"/>
                <a:ea typeface="Times New Roman"/>
                <a:cs typeface="Times New Roman"/>
                <a:sym typeface="Times New Roman"/>
              </a:rPr>
              <a:t>tree</a:t>
            </a:r>
            <a:endParaRPr sz="1600" b="1" u="sng">
              <a:solidFill>
                <a:schemeClr val="lt1"/>
              </a:solidFill>
              <a:latin typeface="Times New Roman"/>
              <a:ea typeface="Times New Roman"/>
              <a:cs typeface="Times New Roman"/>
              <a:sym typeface="Times New Roman"/>
            </a:endParaRPr>
          </a:p>
        </p:txBody>
      </p:sp>
      <p:sp>
        <p:nvSpPr>
          <p:cNvPr id="835" name="Google Shape;835;p81"/>
          <p:cNvSpPr/>
          <p:nvPr/>
        </p:nvSpPr>
        <p:spPr>
          <a:xfrm>
            <a:off x="1860400" y="3572225"/>
            <a:ext cx="587200" cy="360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rgbClr val="000000"/>
                </a:solidFill>
                <a:latin typeface="Times New Roman"/>
                <a:ea typeface="Times New Roman"/>
                <a:cs typeface="Times New Roman"/>
                <a:sym typeface="Times New Roman"/>
              </a:rPr>
              <a:t>LM</a:t>
            </a:r>
            <a:endParaRPr sz="1600" b="1" u="sng">
              <a:solidFill>
                <a:srgbClr val="000000"/>
              </a:solidFill>
              <a:latin typeface="Times New Roman"/>
              <a:ea typeface="Times New Roman"/>
              <a:cs typeface="Times New Roman"/>
              <a:sym typeface="Times New Roman"/>
            </a:endParaRPr>
          </a:p>
        </p:txBody>
      </p:sp>
      <p:cxnSp>
        <p:nvCxnSpPr>
          <p:cNvPr id="836" name="Google Shape;836;p81"/>
          <p:cNvCxnSpPr>
            <a:stCxn id="831" idx="3"/>
            <a:endCxn id="835" idx="1"/>
          </p:cNvCxnSpPr>
          <p:nvPr/>
        </p:nvCxnSpPr>
        <p:spPr>
          <a:xfrm>
            <a:off x="1463360" y="3388605"/>
            <a:ext cx="397200" cy="3640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37" name="Google Shape;837;p81"/>
          <p:cNvCxnSpPr>
            <a:stCxn id="833" idx="3"/>
            <a:endCxn id="835" idx="1"/>
          </p:cNvCxnSpPr>
          <p:nvPr/>
        </p:nvCxnSpPr>
        <p:spPr>
          <a:xfrm rot="10800000" flipH="1">
            <a:off x="1463360" y="3752400"/>
            <a:ext cx="397200" cy="3764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38" name="Google Shape;838;p81"/>
          <p:cNvCxnSpPr>
            <a:stCxn id="832" idx="3"/>
            <a:endCxn id="835" idx="1"/>
          </p:cNvCxnSpPr>
          <p:nvPr/>
        </p:nvCxnSpPr>
        <p:spPr>
          <a:xfrm>
            <a:off x="1463360" y="3752563"/>
            <a:ext cx="397200" cy="0"/>
          </a:xfrm>
          <a:prstGeom prst="straightConnector1">
            <a:avLst/>
          </a:prstGeom>
          <a:noFill/>
          <a:ln w="12700" cap="flat" cmpd="sng">
            <a:solidFill>
              <a:schemeClr val="dk1"/>
            </a:solidFill>
            <a:prstDash val="solid"/>
            <a:miter lim="800000"/>
            <a:headEnd type="none" w="sm" len="sm"/>
            <a:tailEnd type="triangle" w="med" len="med"/>
          </a:ln>
        </p:spPr>
      </p:cxnSp>
      <p:cxnSp>
        <p:nvCxnSpPr>
          <p:cNvPr id="839" name="Google Shape;839;p81"/>
          <p:cNvCxnSpPr>
            <a:stCxn id="835" idx="3"/>
            <a:endCxn id="834" idx="1"/>
          </p:cNvCxnSpPr>
          <p:nvPr/>
        </p:nvCxnSpPr>
        <p:spPr>
          <a:xfrm rot="10800000" flipH="1">
            <a:off x="2447600" y="3742825"/>
            <a:ext cx="211200" cy="9600"/>
          </a:xfrm>
          <a:prstGeom prst="straightConnector1">
            <a:avLst/>
          </a:prstGeom>
          <a:noFill/>
          <a:ln w="12700" cap="flat" cmpd="sng">
            <a:solidFill>
              <a:schemeClr val="dk1"/>
            </a:solidFill>
            <a:prstDash val="solid"/>
            <a:miter lim="800000"/>
            <a:headEnd type="none" w="sm" len="sm"/>
            <a:tailEnd type="triangle" w="med" len="med"/>
          </a:ln>
        </p:spPr>
      </p:cxnSp>
      <p:sp>
        <p:nvSpPr>
          <p:cNvPr id="840" name="Google Shape;840;p81"/>
          <p:cNvSpPr/>
          <p:nvPr/>
        </p:nvSpPr>
        <p:spPr>
          <a:xfrm>
            <a:off x="876160" y="5721152"/>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Context</a:t>
            </a:r>
            <a:endParaRPr sz="1600">
              <a:solidFill>
                <a:schemeClr val="lt1"/>
              </a:solidFill>
              <a:latin typeface="Times New Roman"/>
              <a:ea typeface="Times New Roman"/>
              <a:cs typeface="Times New Roman"/>
              <a:sym typeface="Times New Roman"/>
            </a:endParaRPr>
          </a:p>
        </p:txBody>
      </p:sp>
      <p:sp>
        <p:nvSpPr>
          <p:cNvPr id="841" name="Google Shape;841;p81"/>
          <p:cNvSpPr/>
          <p:nvPr/>
        </p:nvSpPr>
        <p:spPr>
          <a:xfrm>
            <a:off x="876160" y="6461348"/>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Sentiment</a:t>
            </a:r>
            <a:endParaRPr sz="1600">
              <a:solidFill>
                <a:schemeClr val="lt1"/>
              </a:solidFill>
              <a:latin typeface="Times New Roman"/>
              <a:ea typeface="Times New Roman"/>
              <a:cs typeface="Times New Roman"/>
              <a:sym typeface="Times New Roman"/>
            </a:endParaRPr>
          </a:p>
        </p:txBody>
      </p:sp>
      <p:sp>
        <p:nvSpPr>
          <p:cNvPr id="842" name="Google Shape;842;p81"/>
          <p:cNvSpPr/>
          <p:nvPr/>
        </p:nvSpPr>
        <p:spPr>
          <a:xfrm>
            <a:off x="3872169" y="6054573"/>
            <a:ext cx="1304400" cy="3604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Next plot</a:t>
            </a:r>
            <a:endParaRPr sz="1600" b="1" u="sng">
              <a:solidFill>
                <a:schemeClr val="lt1"/>
              </a:solidFill>
              <a:latin typeface="Times New Roman"/>
              <a:ea typeface="Times New Roman"/>
              <a:cs typeface="Times New Roman"/>
              <a:sym typeface="Times New Roman"/>
            </a:endParaRPr>
          </a:p>
        </p:txBody>
      </p:sp>
      <p:sp>
        <p:nvSpPr>
          <p:cNvPr id="843" name="Google Shape;843;p81"/>
          <p:cNvSpPr/>
          <p:nvPr/>
        </p:nvSpPr>
        <p:spPr>
          <a:xfrm>
            <a:off x="3073616" y="6054572"/>
            <a:ext cx="587200" cy="360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rgbClr val="000000"/>
                </a:solidFill>
                <a:latin typeface="Times New Roman"/>
                <a:ea typeface="Times New Roman"/>
                <a:cs typeface="Times New Roman"/>
                <a:sym typeface="Times New Roman"/>
              </a:rPr>
              <a:t>LM</a:t>
            </a:r>
            <a:endParaRPr sz="1600" b="1" u="sng">
              <a:solidFill>
                <a:srgbClr val="000000"/>
              </a:solidFill>
              <a:latin typeface="Times New Roman"/>
              <a:ea typeface="Times New Roman"/>
              <a:cs typeface="Times New Roman"/>
              <a:sym typeface="Times New Roman"/>
            </a:endParaRPr>
          </a:p>
        </p:txBody>
      </p:sp>
      <p:cxnSp>
        <p:nvCxnSpPr>
          <p:cNvPr id="844" name="Google Shape;844;p81"/>
          <p:cNvCxnSpPr>
            <a:stCxn id="840" idx="3"/>
            <a:endCxn id="843" idx="1"/>
          </p:cNvCxnSpPr>
          <p:nvPr/>
        </p:nvCxnSpPr>
        <p:spPr>
          <a:xfrm>
            <a:off x="2676560" y="5870952"/>
            <a:ext cx="397200" cy="3640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45" name="Google Shape;845;p81"/>
          <p:cNvCxnSpPr>
            <a:stCxn id="841" idx="3"/>
            <a:endCxn id="843" idx="1"/>
          </p:cNvCxnSpPr>
          <p:nvPr/>
        </p:nvCxnSpPr>
        <p:spPr>
          <a:xfrm rot="10800000" flipH="1">
            <a:off x="2676560" y="6234748"/>
            <a:ext cx="397200" cy="3764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46" name="Google Shape;846;p81"/>
          <p:cNvCxnSpPr>
            <a:stCxn id="847" idx="3"/>
            <a:endCxn id="843" idx="1"/>
          </p:cNvCxnSpPr>
          <p:nvPr/>
        </p:nvCxnSpPr>
        <p:spPr>
          <a:xfrm rot="10800000" flipH="1">
            <a:off x="2676560" y="6234780"/>
            <a:ext cx="397200" cy="2400"/>
          </a:xfrm>
          <a:prstGeom prst="straightConnector1">
            <a:avLst/>
          </a:prstGeom>
          <a:noFill/>
          <a:ln w="12700" cap="flat" cmpd="sng">
            <a:solidFill>
              <a:schemeClr val="dk1"/>
            </a:solidFill>
            <a:prstDash val="solid"/>
            <a:miter lim="800000"/>
            <a:headEnd type="none" w="sm" len="sm"/>
            <a:tailEnd type="triangle" w="med" len="med"/>
          </a:ln>
        </p:spPr>
      </p:cxnSp>
      <p:cxnSp>
        <p:nvCxnSpPr>
          <p:cNvPr id="848" name="Google Shape;848;p81"/>
          <p:cNvCxnSpPr>
            <a:stCxn id="843" idx="3"/>
            <a:endCxn id="842" idx="1"/>
          </p:cNvCxnSpPr>
          <p:nvPr/>
        </p:nvCxnSpPr>
        <p:spPr>
          <a:xfrm>
            <a:off x="3660816" y="6234772"/>
            <a:ext cx="211200" cy="0"/>
          </a:xfrm>
          <a:prstGeom prst="straightConnector1">
            <a:avLst/>
          </a:prstGeom>
          <a:noFill/>
          <a:ln w="12700" cap="flat" cmpd="sng">
            <a:solidFill>
              <a:schemeClr val="dk1"/>
            </a:solidFill>
            <a:prstDash val="solid"/>
            <a:miter lim="800000"/>
            <a:headEnd type="none" w="sm" len="sm"/>
            <a:tailEnd type="triangle" w="med" len="med"/>
          </a:ln>
        </p:spPr>
      </p:cxnSp>
      <p:sp>
        <p:nvSpPr>
          <p:cNvPr id="847" name="Google Shape;847;p81"/>
          <p:cNvSpPr/>
          <p:nvPr/>
        </p:nvSpPr>
        <p:spPr>
          <a:xfrm>
            <a:off x="876160" y="6087380"/>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Keyword</a:t>
            </a:r>
            <a:endParaRPr sz="1600">
              <a:solidFill>
                <a:schemeClr val="lt1"/>
              </a:solidFill>
              <a:latin typeface="Times New Roman"/>
              <a:ea typeface="Times New Roman"/>
              <a:cs typeface="Times New Roman"/>
              <a:sym typeface="Times New Roman"/>
            </a:endParaRPr>
          </a:p>
        </p:txBody>
      </p:sp>
      <p:sp>
        <p:nvSpPr>
          <p:cNvPr id="43" name="Rectangle 42">
            <a:extLst>
              <a:ext uri="{FF2B5EF4-FFF2-40B4-BE49-F238E27FC236}">
                <a16:creationId xmlns:a16="http://schemas.microsoft.com/office/drawing/2014/main" id="{C6A45339-F2B4-29D5-4994-C6605C1CECC6}"/>
              </a:ext>
            </a:extLst>
          </p:cNvPr>
          <p:cNvSpPr/>
          <p:nvPr/>
        </p:nvSpPr>
        <p:spPr>
          <a:xfrm>
            <a:off x="5913121" y="1534334"/>
            <a:ext cx="5377395" cy="159632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4" name="Rectangle 43">
            <a:extLst>
              <a:ext uri="{FF2B5EF4-FFF2-40B4-BE49-F238E27FC236}">
                <a16:creationId xmlns:a16="http://schemas.microsoft.com/office/drawing/2014/main" id="{9A73667F-E15A-4E03-6A81-68DAB2554B4B}"/>
              </a:ext>
            </a:extLst>
          </p:cNvPr>
          <p:cNvSpPr/>
          <p:nvPr/>
        </p:nvSpPr>
        <p:spPr>
          <a:xfrm>
            <a:off x="5913121" y="5369869"/>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45" name="Rectangle 44">
            <a:extLst>
              <a:ext uri="{FF2B5EF4-FFF2-40B4-BE49-F238E27FC236}">
                <a16:creationId xmlns:a16="http://schemas.microsoft.com/office/drawing/2014/main" id="{7AA91CE6-90EA-EA79-25C8-147C84D1B5A5}"/>
              </a:ext>
            </a:extLst>
          </p:cNvPr>
          <p:cNvSpPr/>
          <p:nvPr/>
        </p:nvSpPr>
        <p:spPr>
          <a:xfrm>
            <a:off x="6038716" y="1686784"/>
            <a:ext cx="1811179"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6" name="Rectangle 45">
            <a:extLst>
              <a:ext uri="{FF2B5EF4-FFF2-40B4-BE49-F238E27FC236}">
                <a16:creationId xmlns:a16="http://schemas.microsoft.com/office/drawing/2014/main" id="{5166DB4F-27D4-F814-15F8-D9BF0AE2E30D}"/>
              </a:ext>
            </a:extLst>
          </p:cNvPr>
          <p:cNvSpPr/>
          <p:nvPr/>
        </p:nvSpPr>
        <p:spPr>
          <a:xfrm>
            <a:off x="5913121" y="3270104"/>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629973EC-676A-526B-52D5-7AE345EF8AC7}"/>
                  </a:ext>
                </a:extLst>
              </p:cNvPr>
              <p:cNvSpPr/>
              <p:nvPr/>
            </p:nvSpPr>
            <p:spPr>
              <a:xfrm>
                <a:off x="5913121" y="3971385"/>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b="0" i="1" smtClean="0">
                          <a:solidFill>
                            <a:sysClr val="windowText" lastClr="000000"/>
                          </a:solidFill>
                          <a:latin typeface="Cambria Math" panose="02040503050406030204" pitchFamily="18" charset="0"/>
                          <a:sym typeface="Times New Roman" panose="02020603050405020304" pitchFamily="18" charset="0"/>
                        </a:rPr>
                        <m:t>𝑂𝑃𝑇</m:t>
                      </m:r>
                      <m:r>
                        <a:rPr lang="zh-CN" altLang="en-US" b="0" i="1" smtClean="0">
                          <a:solidFill>
                            <a:sysClr val="windowText" lastClr="000000"/>
                          </a:solidFill>
                          <a:latin typeface="Cambria Math" panose="02040503050406030204" pitchFamily="18" charset="0"/>
                          <a:sym typeface="Times New Roman" panose="02020603050405020304" pitchFamily="18" charset="0"/>
                        </a:rPr>
                        <m:t> 1.3</m:t>
                      </m:r>
                      <m:r>
                        <a:rPr lang="zh-CN" altLang="en-US" b="0" i="1" smtClean="0">
                          <a:solidFill>
                            <a:sysClr val="windowText" lastClr="000000"/>
                          </a:solidFill>
                          <a:latin typeface="Cambria Math" panose="02040503050406030204" pitchFamily="18" charset="0"/>
                          <a:sym typeface="Times New Roman" panose="02020603050405020304" pitchFamily="18" charset="0"/>
                        </a:rPr>
                        <m:t>𝐵</m:t>
                      </m:r>
                    </m:oMath>
                  </m:oMathPara>
                </a14:m>
                <a:endParaRPr lang="en-US" dirty="0">
                  <a:solidFill>
                    <a:sysClr val="windowText" lastClr="000000"/>
                  </a:solidFill>
                </a:endParaRPr>
              </a:p>
            </p:txBody>
          </p:sp>
        </mc:Choice>
        <mc:Fallback xmlns="">
          <p:sp>
            <p:nvSpPr>
              <p:cNvPr id="47" name="Rectangle 46">
                <a:extLst>
                  <a:ext uri="{FF2B5EF4-FFF2-40B4-BE49-F238E27FC236}">
                    <a16:creationId xmlns:a16="http://schemas.microsoft.com/office/drawing/2014/main" id="{629973EC-676A-526B-52D5-7AE345EF8AC7}"/>
                  </a:ext>
                </a:extLst>
              </p:cNvPr>
              <p:cNvSpPr>
                <a:spLocks noRot="1" noChangeAspect="1" noMove="1" noResize="1" noEditPoints="1" noAdjustHandles="1" noChangeArrowheads="1" noChangeShapeType="1" noTextEdit="1"/>
              </p:cNvSpPr>
              <p:nvPr/>
            </p:nvSpPr>
            <p:spPr>
              <a:xfrm>
                <a:off x="5913121" y="3971385"/>
                <a:ext cx="5377395" cy="594436"/>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83CCA2F4-F7D8-BD7D-7033-07A5D9732D3C}"/>
              </a:ext>
            </a:extLst>
          </p:cNvPr>
          <p:cNvSpPr txBox="1"/>
          <p:nvPr/>
        </p:nvSpPr>
        <p:spPr>
          <a:xfrm>
            <a:off x="6048337" y="1691522"/>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9" name="Rectangle 48">
            <a:extLst>
              <a:ext uri="{FF2B5EF4-FFF2-40B4-BE49-F238E27FC236}">
                <a16:creationId xmlns:a16="http://schemas.microsoft.com/office/drawing/2014/main" id="{0C3F2994-A5FF-2F88-13F8-F2CE66C41195}"/>
              </a:ext>
            </a:extLst>
          </p:cNvPr>
          <p:cNvSpPr/>
          <p:nvPr/>
        </p:nvSpPr>
        <p:spPr>
          <a:xfrm>
            <a:off x="7940248" y="1686784"/>
            <a:ext cx="1811179"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0" name="Rectangle 49">
            <a:extLst>
              <a:ext uri="{FF2B5EF4-FFF2-40B4-BE49-F238E27FC236}">
                <a16:creationId xmlns:a16="http://schemas.microsoft.com/office/drawing/2014/main" id="{004FED86-D8AD-FA63-5754-8A5BD28C0A9F}"/>
              </a:ext>
            </a:extLst>
          </p:cNvPr>
          <p:cNvSpPr/>
          <p:nvPr/>
        </p:nvSpPr>
        <p:spPr>
          <a:xfrm>
            <a:off x="9853226" y="1686784"/>
            <a:ext cx="1335492" cy="1236021"/>
          </a:xfrm>
          <a:prstGeom prst="rect">
            <a:avLst/>
          </a:prstGeom>
          <a:solidFill>
            <a:srgbClr val="BFBFB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1" name="TextBox 50">
            <a:extLst>
              <a:ext uri="{FF2B5EF4-FFF2-40B4-BE49-F238E27FC236}">
                <a16:creationId xmlns:a16="http://schemas.microsoft.com/office/drawing/2014/main" id="{E0530F51-8775-B729-BFDE-DFF026D27AC3}"/>
              </a:ext>
            </a:extLst>
          </p:cNvPr>
          <p:cNvSpPr txBox="1"/>
          <p:nvPr/>
        </p:nvSpPr>
        <p:spPr>
          <a:xfrm>
            <a:off x="7951695" y="1691522"/>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2" name="TextBox 51">
            <a:extLst>
              <a:ext uri="{FF2B5EF4-FFF2-40B4-BE49-F238E27FC236}">
                <a16:creationId xmlns:a16="http://schemas.microsoft.com/office/drawing/2014/main" id="{2439C834-7250-DC66-9289-B58F6E9C0DF2}"/>
              </a:ext>
            </a:extLst>
          </p:cNvPr>
          <p:cNvSpPr txBox="1"/>
          <p:nvPr/>
        </p:nvSpPr>
        <p:spPr>
          <a:xfrm>
            <a:off x="9853226" y="1691522"/>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3" name="TextBox 52">
            <a:extLst>
              <a:ext uri="{FF2B5EF4-FFF2-40B4-BE49-F238E27FC236}">
                <a16:creationId xmlns:a16="http://schemas.microsoft.com/office/drawing/2014/main" id="{01EE07A1-8A9A-E6C5-2458-15CC5D80C90B}"/>
              </a:ext>
            </a:extLst>
          </p:cNvPr>
          <p:cNvSpPr txBox="1"/>
          <p:nvPr/>
        </p:nvSpPr>
        <p:spPr>
          <a:xfrm>
            <a:off x="6065957"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54" name="TextBox 53">
            <a:extLst>
              <a:ext uri="{FF2B5EF4-FFF2-40B4-BE49-F238E27FC236}">
                <a16:creationId xmlns:a16="http://schemas.microsoft.com/office/drawing/2014/main" id="{F42D9E8A-7562-1985-7F23-910ADA858C16}"/>
              </a:ext>
            </a:extLst>
          </p:cNvPr>
          <p:cNvSpPr txBox="1"/>
          <p:nvPr/>
        </p:nvSpPr>
        <p:spPr>
          <a:xfrm>
            <a:off x="7956698" y="1920146"/>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5" name="TextBox 54">
            <a:extLst>
              <a:ext uri="{FF2B5EF4-FFF2-40B4-BE49-F238E27FC236}">
                <a16:creationId xmlns:a16="http://schemas.microsoft.com/office/drawing/2014/main" id="{C1797DE2-48B5-4CB9-238E-3154D3722FD4}"/>
              </a:ext>
            </a:extLst>
          </p:cNvPr>
          <p:cNvSpPr txBox="1"/>
          <p:nvPr/>
        </p:nvSpPr>
        <p:spPr>
          <a:xfrm>
            <a:off x="9859341" y="1920787"/>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56" name="TextBox 55">
            <a:extLst>
              <a:ext uri="{FF2B5EF4-FFF2-40B4-BE49-F238E27FC236}">
                <a16:creationId xmlns:a16="http://schemas.microsoft.com/office/drawing/2014/main" id="{555C48F0-CB46-B612-099C-E94BF86921F4}"/>
              </a:ext>
            </a:extLst>
          </p:cNvPr>
          <p:cNvSpPr txBox="1"/>
          <p:nvPr/>
        </p:nvSpPr>
        <p:spPr>
          <a:xfrm>
            <a:off x="5911954" y="5351820"/>
            <a:ext cx="2398413" cy="338554"/>
          </a:xfrm>
          <a:prstGeom prst="rect">
            <a:avLst/>
          </a:prstGeom>
          <a:noFill/>
        </p:spPr>
        <p:txBody>
          <a:bodyPr wrap="none" rtlCol="0">
            <a:spAutoFit/>
          </a:bodyPr>
          <a:lstStyle/>
          <a:p>
            <a:r>
              <a:rPr lang="en-US" altLang="zh-CN"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57" name="Straight Connector 56">
            <a:extLst>
              <a:ext uri="{FF2B5EF4-FFF2-40B4-BE49-F238E27FC236}">
                <a16:creationId xmlns:a16="http://schemas.microsoft.com/office/drawing/2014/main" id="{B7CC4A5C-3636-26A9-7AD9-0BE700DD9752}"/>
              </a:ext>
            </a:extLst>
          </p:cNvPr>
          <p:cNvCxnSpPr/>
          <p:nvPr/>
        </p:nvCxnSpPr>
        <p:spPr>
          <a:xfrm>
            <a:off x="5911953"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649ED05-C9D3-950C-0A38-9723B41B5941}"/>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842351A-E133-20FE-49FD-3B3714A7B226}"/>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3A87B7F-DC26-45BF-6553-A75112D07A2A}"/>
              </a:ext>
            </a:extLst>
          </p:cNvPr>
          <p:cNvCxnSpPr>
            <a:cxnSpLocks/>
          </p:cNvCxnSpPr>
          <p:nvPr/>
        </p:nvCxnSpPr>
        <p:spPr>
          <a:xfrm>
            <a:off x="9853226"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AD7861A-0AAD-E8D5-C8EA-859C8E6D5308}"/>
              </a:ext>
            </a:extLst>
          </p:cNvPr>
          <p:cNvCxnSpPr>
            <a:stCxn id="43" idx="2"/>
            <a:endCxn id="46" idx="0"/>
          </p:cNvCxnSpPr>
          <p:nvPr/>
        </p:nvCxnSpPr>
        <p:spPr>
          <a:xfrm>
            <a:off x="8601819" y="3130661"/>
            <a:ext cx="0" cy="139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80B2CC-A5E7-7CD6-7110-08E539AB1534}"/>
              </a:ext>
            </a:extLst>
          </p:cNvPr>
          <p:cNvCxnSpPr>
            <a:cxnSpLocks/>
            <a:stCxn id="46" idx="2"/>
            <a:endCxn id="47" idx="0"/>
          </p:cNvCxnSpPr>
          <p:nvPr/>
        </p:nvCxnSpPr>
        <p:spPr>
          <a:xfrm>
            <a:off x="8601819" y="3864540"/>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901BA3C-714A-5A12-D8E5-9DF32747E3D7}"/>
              </a:ext>
            </a:extLst>
          </p:cNvPr>
          <p:cNvCxnSpPr>
            <a:cxnSpLocks/>
            <a:stCxn id="47" idx="2"/>
            <a:endCxn id="786" idx="0"/>
          </p:cNvCxnSpPr>
          <p:nvPr/>
        </p:nvCxnSpPr>
        <p:spPr>
          <a:xfrm>
            <a:off x="8601819" y="4565821"/>
            <a:ext cx="0" cy="106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8" name="TextBox 767">
            <a:extLst>
              <a:ext uri="{FF2B5EF4-FFF2-40B4-BE49-F238E27FC236}">
                <a16:creationId xmlns:a16="http://schemas.microsoft.com/office/drawing/2014/main" id="{7E5B0FA8-3BA8-7809-6339-D5DE06730582}"/>
              </a:ext>
            </a:extLst>
          </p:cNvPr>
          <p:cNvSpPr txBox="1"/>
          <p:nvPr/>
        </p:nvSpPr>
        <p:spPr>
          <a:xfrm>
            <a:off x="6056197" y="1937524"/>
            <a:ext cx="1811177" cy="984950"/>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grpSp>
        <p:nvGrpSpPr>
          <p:cNvPr id="769" name="Group 768">
            <a:extLst>
              <a:ext uri="{FF2B5EF4-FFF2-40B4-BE49-F238E27FC236}">
                <a16:creationId xmlns:a16="http://schemas.microsoft.com/office/drawing/2014/main" id="{A486035D-24B8-69D3-EE92-CA6D1477D08B}"/>
              </a:ext>
            </a:extLst>
          </p:cNvPr>
          <p:cNvGrpSpPr/>
          <p:nvPr/>
        </p:nvGrpSpPr>
        <p:grpSpPr>
          <a:xfrm>
            <a:off x="8762656" y="1991014"/>
            <a:ext cx="909256" cy="854098"/>
            <a:chOff x="8545139" y="1646120"/>
            <a:chExt cx="909252" cy="854099"/>
          </a:xfrm>
        </p:grpSpPr>
        <p:sp>
          <p:nvSpPr>
            <p:cNvPr id="770" name="Partial Circle 769">
              <a:extLst>
                <a:ext uri="{FF2B5EF4-FFF2-40B4-BE49-F238E27FC236}">
                  <a16:creationId xmlns:a16="http://schemas.microsoft.com/office/drawing/2014/main" id="{31EAF01D-5AB2-5722-50BF-55C08BCAF75E}"/>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1" name="Partial Circle 770">
              <a:extLst>
                <a:ext uri="{FF2B5EF4-FFF2-40B4-BE49-F238E27FC236}">
                  <a16:creationId xmlns:a16="http://schemas.microsoft.com/office/drawing/2014/main" id="{7AAB613E-A1EB-F711-16DA-B1EB6D0EA905}"/>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2" name="Partial Circle 771">
              <a:extLst>
                <a:ext uri="{FF2B5EF4-FFF2-40B4-BE49-F238E27FC236}">
                  <a16:creationId xmlns:a16="http://schemas.microsoft.com/office/drawing/2014/main" id="{FF1700D1-768B-2A82-8E0A-4A0E60C75A6D}"/>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3" name="Partial Circle 772">
              <a:extLst>
                <a:ext uri="{FF2B5EF4-FFF2-40B4-BE49-F238E27FC236}">
                  <a16:creationId xmlns:a16="http://schemas.microsoft.com/office/drawing/2014/main" id="{0F854E58-516B-4BF4-6E7C-846F73A6FCE3}"/>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4" name="Partial Circle 773">
              <a:extLst>
                <a:ext uri="{FF2B5EF4-FFF2-40B4-BE49-F238E27FC236}">
                  <a16:creationId xmlns:a16="http://schemas.microsoft.com/office/drawing/2014/main" id="{F31EBC23-7BEE-2295-FE79-DAB5C16DA9F8}"/>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5" name="Partial Circle 774">
              <a:extLst>
                <a:ext uri="{FF2B5EF4-FFF2-40B4-BE49-F238E27FC236}">
                  <a16:creationId xmlns:a16="http://schemas.microsoft.com/office/drawing/2014/main" id="{227AA553-FD49-2636-356E-0BAB955B4BCF}"/>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6" name="Partial Circle 775">
              <a:extLst>
                <a:ext uri="{FF2B5EF4-FFF2-40B4-BE49-F238E27FC236}">
                  <a16:creationId xmlns:a16="http://schemas.microsoft.com/office/drawing/2014/main" id="{76F001B9-A1FF-146E-DD87-5BC68AE02C7F}"/>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7" name="Partial Circle 776">
              <a:extLst>
                <a:ext uri="{FF2B5EF4-FFF2-40B4-BE49-F238E27FC236}">
                  <a16:creationId xmlns:a16="http://schemas.microsoft.com/office/drawing/2014/main" id="{AADC3C2A-77AE-D05C-E109-036C8EE23438}"/>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778" name="TextBox 777">
              <a:extLst>
                <a:ext uri="{FF2B5EF4-FFF2-40B4-BE49-F238E27FC236}">
                  <a16:creationId xmlns:a16="http://schemas.microsoft.com/office/drawing/2014/main" id="{C128BA7D-CDA5-7C4F-0DCC-BD09008E7AA3}"/>
                </a:ext>
              </a:extLst>
            </p:cNvPr>
            <p:cNvSpPr txBox="1"/>
            <p:nvPr/>
          </p:nvSpPr>
          <p:spPr>
            <a:xfrm>
              <a:off x="8883421" y="1677653"/>
              <a:ext cx="26641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779" name="TextBox 778">
              <a:extLst>
                <a:ext uri="{FF2B5EF4-FFF2-40B4-BE49-F238E27FC236}">
                  <a16:creationId xmlns:a16="http://schemas.microsoft.com/office/drawing/2014/main" id="{A6C48BDE-53E6-982D-7E8A-FE0C6F33E74F}"/>
                </a:ext>
              </a:extLst>
            </p:cNvPr>
            <p:cNvSpPr txBox="1"/>
            <p:nvPr/>
          </p:nvSpPr>
          <p:spPr>
            <a:xfrm>
              <a:off x="9095098" y="1772537"/>
              <a:ext cx="29847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780" name="TextBox 779">
              <a:extLst>
                <a:ext uri="{FF2B5EF4-FFF2-40B4-BE49-F238E27FC236}">
                  <a16:creationId xmlns:a16="http://schemas.microsoft.com/office/drawing/2014/main" id="{5C78B9C8-A67F-B413-D1FD-466E38C7AD84}"/>
                </a:ext>
              </a:extLst>
            </p:cNvPr>
            <p:cNvSpPr txBox="1"/>
            <p:nvPr/>
          </p:nvSpPr>
          <p:spPr>
            <a:xfrm>
              <a:off x="9170340" y="1990728"/>
              <a:ext cx="284051"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781" name="TextBox 780">
              <a:extLst>
                <a:ext uri="{FF2B5EF4-FFF2-40B4-BE49-F238E27FC236}">
                  <a16:creationId xmlns:a16="http://schemas.microsoft.com/office/drawing/2014/main" id="{217B0609-D982-1A4A-9A80-657D0309150A}"/>
                </a:ext>
              </a:extLst>
            </p:cNvPr>
            <p:cNvSpPr txBox="1"/>
            <p:nvPr/>
          </p:nvSpPr>
          <p:spPr>
            <a:xfrm>
              <a:off x="9048873" y="2192946"/>
              <a:ext cx="38824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782" name="TextBox 781">
              <a:extLst>
                <a:ext uri="{FF2B5EF4-FFF2-40B4-BE49-F238E27FC236}">
                  <a16:creationId xmlns:a16="http://schemas.microsoft.com/office/drawing/2014/main" id="{F2EDC2A2-B3D4-42D6-E7C2-B277BC05A9D5}"/>
                </a:ext>
              </a:extLst>
            </p:cNvPr>
            <p:cNvSpPr txBox="1"/>
            <p:nvPr/>
          </p:nvSpPr>
          <p:spPr>
            <a:xfrm>
              <a:off x="8826175" y="2280470"/>
              <a:ext cx="38343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783" name="TextBox 782">
              <a:extLst>
                <a:ext uri="{FF2B5EF4-FFF2-40B4-BE49-F238E27FC236}">
                  <a16:creationId xmlns:a16="http://schemas.microsoft.com/office/drawing/2014/main" id="{62320103-374B-663D-F367-59BC661BC50E}"/>
                </a:ext>
              </a:extLst>
            </p:cNvPr>
            <p:cNvSpPr txBox="1"/>
            <p:nvPr/>
          </p:nvSpPr>
          <p:spPr>
            <a:xfrm>
              <a:off x="8613731" y="2191518"/>
              <a:ext cx="36740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784" name="TextBox 783">
              <a:extLst>
                <a:ext uri="{FF2B5EF4-FFF2-40B4-BE49-F238E27FC236}">
                  <a16:creationId xmlns:a16="http://schemas.microsoft.com/office/drawing/2014/main" id="{2625EBBB-FCD9-5F5C-B285-BB6ED26C539D}"/>
                </a:ext>
              </a:extLst>
            </p:cNvPr>
            <p:cNvSpPr txBox="1"/>
            <p:nvPr/>
          </p:nvSpPr>
          <p:spPr>
            <a:xfrm>
              <a:off x="8560874" y="1986056"/>
              <a:ext cx="334741"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785" name="TextBox 784">
              <a:extLst>
                <a:ext uri="{FF2B5EF4-FFF2-40B4-BE49-F238E27FC236}">
                  <a16:creationId xmlns:a16="http://schemas.microsoft.com/office/drawing/2014/main" id="{AECC7793-EB3F-8864-AAEA-4400024BAB14}"/>
                </a:ext>
              </a:extLst>
            </p:cNvPr>
            <p:cNvSpPr txBox="1"/>
            <p:nvPr/>
          </p:nvSpPr>
          <p:spPr>
            <a:xfrm>
              <a:off x="8545139" y="1802803"/>
              <a:ext cx="48763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86" name="Rectangle 785">
                <a:extLst>
                  <a:ext uri="{FF2B5EF4-FFF2-40B4-BE49-F238E27FC236}">
                    <a16:creationId xmlns:a16="http://schemas.microsoft.com/office/drawing/2014/main" id="{CCE44D36-0090-1738-540B-5C7A077E3593}"/>
                  </a:ext>
                </a:extLst>
              </p:cNvPr>
              <p:cNvSpPr/>
              <p:nvPr/>
            </p:nvSpPr>
            <p:spPr>
              <a:xfrm>
                <a:off x="5913121" y="4672666"/>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ysClr val="windowText" lastClr="000000"/>
                          </a:solidFill>
                          <a:latin typeface="Cambria Math" panose="02040503050406030204" pitchFamily="18" charset="0"/>
                          <a:sym typeface="Times New Roman" panose="02020603050405020304" pitchFamily="18" charset="0"/>
                        </a:rPr>
                        <m:t>𝑇</m:t>
                      </m:r>
                      <m:sSub>
                        <m:sSubPr>
                          <m:ctrlPr>
                            <a:rPr lang="en-US" altLang="zh-CN" i="1">
                              <a:solidFill>
                                <a:sysClr val="windowText" lastClr="000000"/>
                              </a:solidFill>
                              <a:latin typeface="Cambria Math" panose="02040503050406030204" pitchFamily="18" charset="0"/>
                              <a:sym typeface="Times New Roman" panose="02020603050405020304" pitchFamily="18" charset="0"/>
                            </a:rPr>
                          </m:ctrlPr>
                        </m:sSubPr>
                        <m:e>
                          <m:r>
                            <a:rPr lang="en-US" altLang="zh-CN" i="1">
                              <a:solidFill>
                                <a:sysClr val="windowText" lastClr="000000"/>
                              </a:solidFill>
                              <a:latin typeface="Cambria Math" panose="02040503050406030204" pitchFamily="18" charset="0"/>
                              <a:sym typeface="Times New Roman" panose="02020603050405020304" pitchFamily="18" charset="0"/>
                            </a:rPr>
                            <m:t>5</m:t>
                          </m:r>
                        </m:e>
                        <m:sub>
                          <m:r>
                            <a:rPr lang="zh-CN" altLang="en-US" i="1">
                              <a:solidFill>
                                <a:sysClr val="windowText" lastClr="000000"/>
                              </a:solidFill>
                              <a:latin typeface="Cambria Math" panose="02040503050406030204" pitchFamily="18" charset="0"/>
                              <a:sym typeface="Times New Roman" panose="02020603050405020304" pitchFamily="18" charset="0"/>
                            </a:rPr>
                            <m:t>𝑏𝑎𝑠𝑒</m:t>
                          </m:r>
                        </m:sub>
                      </m:sSub>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𝐹𝑖𝑛𝑒𝑡𝑢𝑛𝑒𝑑</m:t>
                      </m:r>
                      <m:r>
                        <a:rPr lang="zh-CN" altLang="en-US" i="1">
                          <a:solidFill>
                            <a:sysClr val="windowText" lastClr="000000"/>
                          </a:solidFill>
                          <a:latin typeface="Cambria Math" panose="02040503050406030204" pitchFamily="18" charset="0"/>
                          <a:sym typeface="Times New Roman" panose="02020603050405020304" pitchFamily="18" charset="0"/>
                        </a:rPr>
                        <m:t> </m:t>
                      </m:r>
                      <m:r>
                        <a:rPr lang="zh-CN" altLang="en-US" i="1">
                          <a:solidFill>
                            <a:sysClr val="windowText" lastClr="000000"/>
                          </a:solidFill>
                          <a:latin typeface="Cambria Math" panose="02040503050406030204" pitchFamily="18" charset="0"/>
                          <a:sym typeface="Times New Roman" panose="02020603050405020304" pitchFamily="18" charset="0"/>
                        </a:rPr>
                        <m:t>𝐶𝑜𝑚𝑚𝑒𝑛𝐺𝑒𝑛</m:t>
                      </m:r>
                    </m:oMath>
                  </m:oMathPara>
                </a14:m>
                <a:endParaRPr/>
              </a:p>
            </p:txBody>
          </p:sp>
        </mc:Choice>
        <mc:Fallback xmlns="">
          <p:sp>
            <p:nvSpPr>
              <p:cNvPr id="786" name="Rectangle 785">
                <a:extLst>
                  <a:ext uri="{FF2B5EF4-FFF2-40B4-BE49-F238E27FC236}">
                    <a16:creationId xmlns:a16="http://schemas.microsoft.com/office/drawing/2014/main" id="{CCE44D36-0090-1738-540B-5C7A077E3593}"/>
                  </a:ext>
                </a:extLst>
              </p:cNvPr>
              <p:cNvSpPr>
                <a:spLocks noRot="1" noChangeAspect="1" noMove="1" noResize="1" noEditPoints="1" noAdjustHandles="1" noChangeArrowheads="1" noChangeShapeType="1" noTextEdit="1"/>
              </p:cNvSpPr>
              <p:nvPr/>
            </p:nvSpPr>
            <p:spPr>
              <a:xfrm>
                <a:off x="5913121" y="4672666"/>
                <a:ext cx="5377395" cy="594436"/>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p:cxnSp>
        <p:nvCxnSpPr>
          <p:cNvPr id="787" name="Straight Arrow Connector 786">
            <a:extLst>
              <a:ext uri="{FF2B5EF4-FFF2-40B4-BE49-F238E27FC236}">
                <a16:creationId xmlns:a16="http://schemas.microsoft.com/office/drawing/2014/main" id="{101C3EA7-383C-D06D-93C6-B7855A703194}"/>
              </a:ext>
            </a:extLst>
          </p:cNvPr>
          <p:cNvCxnSpPr>
            <a:cxnSpLocks/>
            <a:stCxn id="786" idx="2"/>
            <a:endCxn id="44" idx="0"/>
          </p:cNvCxnSpPr>
          <p:nvPr/>
        </p:nvCxnSpPr>
        <p:spPr>
          <a:xfrm>
            <a:off x="8601819" y="5267102"/>
            <a:ext cx="0" cy="1027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Google Shape;623;p76">
            <a:extLst>
              <a:ext uri="{FF2B5EF4-FFF2-40B4-BE49-F238E27FC236}">
                <a16:creationId xmlns:a16="http://schemas.microsoft.com/office/drawing/2014/main" id="{47057754-7952-2CF6-2B8E-D7D8A9271F02}"/>
              </a:ext>
            </a:extLst>
          </p:cNvPr>
          <p:cNvCxnSpPr>
            <a:cxnSpLocks/>
            <a:stCxn id="46" idx="1"/>
            <a:endCxn id="786" idx="1"/>
          </p:cNvCxnSpPr>
          <p:nvPr/>
        </p:nvCxnSpPr>
        <p:spPr>
          <a:xfrm rot="10800000" flipV="1">
            <a:off x="5913121" y="3567322"/>
            <a:ext cx="12700" cy="1402562"/>
          </a:xfrm>
          <a:prstGeom prst="bentConnector3">
            <a:avLst>
              <a:gd name="adj1" fmla="val 1100000"/>
            </a:avLst>
          </a:prstGeom>
          <a:noFill/>
          <a:ln w="19050"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526151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1"/>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828" name="Google Shape;828;p81"/>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dirty="0">
                <a:solidFill>
                  <a:srgbClr val="C00000"/>
                </a:solidFill>
                <a:latin typeface="Times New Roman"/>
                <a:ea typeface="Times New Roman"/>
                <a:cs typeface="Times New Roman"/>
                <a:sym typeface="Times New Roman"/>
              </a:rPr>
              <a:t>Text pipeline – Implementation &amp; Evaluation</a:t>
            </a:r>
            <a:endParaRPr sz="1467" dirty="0"/>
          </a:p>
        </p:txBody>
      </p:sp>
      <p:sp>
        <p:nvSpPr>
          <p:cNvPr id="829" name="Google Shape;829;p81"/>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mc:AlternateContent xmlns:mc="http://schemas.openxmlformats.org/markup-compatibility/2006" xmlns:a14="http://schemas.microsoft.com/office/drawing/2010/main">
        <mc:Choice Requires="a14">
          <p:sp>
            <p:nvSpPr>
              <p:cNvPr id="830" name="Google Shape;830;p81"/>
              <p:cNvSpPr txBox="1">
                <a:spLocks noGrp="1"/>
              </p:cNvSpPr>
              <p:nvPr>
                <p:ph type="body" idx="1"/>
              </p:nvPr>
            </p:nvSpPr>
            <p:spPr>
              <a:xfrm>
                <a:off x="14500" y="1268632"/>
                <a:ext cx="6081499" cy="5589367"/>
              </a:xfrm>
              <a:prstGeom prst="rect">
                <a:avLst/>
              </a:prstGeom>
              <a:noFill/>
              <a:ln>
                <a:noFill/>
              </a:ln>
            </p:spPr>
            <p:txBody>
              <a:bodyPr spcFirstLastPara="1" vert="horz" wrap="square" lIns="91433" tIns="45700" rIns="91433" bIns="45700" rtlCol="0" anchor="t" anchorCtr="0">
                <a:noAutofit/>
              </a:bodyPr>
              <a:lstStyle/>
              <a:p>
                <a:pPr marL="237061" indent="-237061">
                  <a:lnSpc>
                    <a:spcPct val="150000"/>
                  </a:lnSpc>
                  <a:spcBef>
                    <a:spcPts val="0"/>
                  </a:spcBef>
                  <a:buClr>
                    <a:srgbClr val="C00000"/>
                  </a:buClr>
                  <a:buSzPts val="1400"/>
                </a:pPr>
                <a:r>
                  <a:rPr lang="en-US" altLang="zh-CN" sz="1800" b="1" dirty="0">
                    <a:latin typeface="Times New Roman"/>
                    <a:ea typeface="Times New Roman"/>
                    <a:cs typeface="Times New Roman"/>
                    <a:sym typeface="Times New Roman"/>
                  </a:rPr>
                  <a:t>Knowledge distillation process</a:t>
                </a:r>
              </a:p>
              <a:p>
                <a:pPr marL="457200" lvl="1" indent="0">
                  <a:lnSpc>
                    <a:spcPct val="150000"/>
                  </a:lnSpc>
                  <a:spcBef>
                    <a:spcPts val="0"/>
                  </a:spcBef>
                  <a:buClr>
                    <a:srgbClr val="C00000"/>
                  </a:buClr>
                  <a:buSzPts val="1400"/>
                  <a:buNone/>
                </a:pPr>
                <a:r>
                  <a:rPr lang="en-US" altLang="zh-CN" sz="1800" b="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𝑐𝑒</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r>
                      <a:rPr lang="en-US" altLang="zh-CN" sz="1800" b="0" i="1" smtClean="0">
                        <a:latin typeface="Cambria Math" panose="02040503050406030204" pitchFamily="18" charset="0"/>
                        <a:ea typeface="Cambria Math" panose="02040503050406030204" pitchFamily="18" charset="0"/>
                        <a:cs typeface="Times New Roman"/>
                        <a:sym typeface="Times New Roman"/>
                      </a:rPr>
                      <m:t>𝐾𝐿</m:t>
                    </m:r>
                    <m:d>
                      <m:d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dPr>
                      <m:e>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𝜎</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𝑚</m:t>
                            </m:r>
                          </m:sub>
                        </m:sSub>
                        <m:d>
                          <m:d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dPr>
                          <m:e>
                            <m:f>
                              <m:f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fPr>
                              <m:num>
                                <m:r>
                                  <a:rPr lang="en-US" altLang="zh-CN" sz="1800" b="0" i="1" smtClean="0">
                                    <a:latin typeface="Cambria Math" panose="02040503050406030204" pitchFamily="18" charset="0"/>
                                    <a:ea typeface="Cambria Math" panose="02040503050406030204" pitchFamily="18" charset="0"/>
                                    <a:cs typeface="Times New Roman"/>
                                    <a:sym typeface="Times New Roman"/>
                                  </a:rPr>
                                  <m:t>𝑙𝑜𝑔𝑖𝑡</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𝑠</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𝑠𝑡𝑢𝑑𝑒𝑛𝑡</m:t>
                                    </m:r>
                                  </m:sub>
                                </m:sSub>
                              </m:num>
                              <m:den>
                                <m:r>
                                  <a:rPr lang="en-US" altLang="zh-CN" sz="1800" b="0" i="1" smtClean="0">
                                    <a:latin typeface="Cambria Math" panose="02040503050406030204" pitchFamily="18" charset="0"/>
                                    <a:ea typeface="Cambria Math" panose="02040503050406030204" pitchFamily="18" charset="0"/>
                                    <a:cs typeface="Times New Roman"/>
                                    <a:sym typeface="Times New Roman"/>
                                  </a:rPr>
                                  <m:t>𝑇</m:t>
                                </m:r>
                              </m:den>
                            </m:f>
                          </m:e>
                        </m:d>
                        <m:r>
                          <a:rPr lang="en-US" altLang="zh-CN" sz="1800" b="0" i="1" smtClean="0">
                            <a:latin typeface="Cambria Math" panose="02040503050406030204" pitchFamily="18" charset="0"/>
                            <a:ea typeface="Cambria Math" panose="02040503050406030204" pitchFamily="18" charset="0"/>
                            <a:cs typeface="Times New Roman"/>
                            <a:sym typeface="Times New Roman"/>
                          </a:rPr>
                          <m:t> || </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𝜎</m:t>
                            </m:r>
                          </m:e>
                          <m:sub>
                            <m:r>
                              <a:rPr lang="en-US" altLang="zh-CN" sz="1800" i="1">
                                <a:latin typeface="Cambria Math" panose="02040503050406030204" pitchFamily="18" charset="0"/>
                                <a:ea typeface="Cambria Math" panose="02040503050406030204" pitchFamily="18" charset="0"/>
                                <a:cs typeface="Times New Roman"/>
                                <a:sym typeface="Times New Roman"/>
                              </a:rPr>
                              <m:t>𝑚</m:t>
                            </m:r>
                          </m:sub>
                        </m:sSub>
                        <m:d>
                          <m:dPr>
                            <m:ctrlPr>
                              <a:rPr lang="en-US" altLang="zh-CN" sz="1800" i="1">
                                <a:latin typeface="Cambria Math" panose="02040503050406030204" pitchFamily="18" charset="0"/>
                                <a:ea typeface="Cambria Math" panose="02040503050406030204" pitchFamily="18" charset="0"/>
                                <a:cs typeface="Times New Roman"/>
                                <a:sym typeface="Times New Roman"/>
                              </a:rPr>
                            </m:ctrlPr>
                          </m:dPr>
                          <m:e>
                            <m:f>
                              <m:fPr>
                                <m:ctrlPr>
                                  <a:rPr lang="en-US" altLang="zh-CN" sz="1800" i="1">
                                    <a:latin typeface="Cambria Math" panose="02040503050406030204" pitchFamily="18" charset="0"/>
                                    <a:ea typeface="Cambria Math" panose="02040503050406030204" pitchFamily="18" charset="0"/>
                                    <a:cs typeface="Times New Roman"/>
                                    <a:sym typeface="Times New Roman"/>
                                  </a:rPr>
                                </m:ctrlPr>
                              </m:fPr>
                              <m:num>
                                <m:r>
                                  <a:rPr lang="en-US" altLang="zh-CN" sz="1800" i="1">
                                    <a:latin typeface="Cambria Math" panose="02040503050406030204" pitchFamily="18" charset="0"/>
                                    <a:ea typeface="Cambria Math" panose="02040503050406030204" pitchFamily="18" charset="0"/>
                                    <a:cs typeface="Times New Roman"/>
                                    <a:sym typeface="Times New Roman"/>
                                  </a:rPr>
                                  <m:t>𝑙𝑜𝑔𝑖𝑡</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𝑠</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𝑡𝑒𝑎𝑐h𝑒𝑟</m:t>
                                    </m:r>
                                  </m:sub>
                                </m:sSub>
                              </m:num>
                              <m:den>
                                <m:r>
                                  <a:rPr lang="en-US" altLang="zh-CN" sz="1800" i="1">
                                    <a:latin typeface="Cambria Math" panose="02040503050406030204" pitchFamily="18" charset="0"/>
                                    <a:ea typeface="Cambria Math" panose="02040503050406030204" pitchFamily="18" charset="0"/>
                                    <a:cs typeface="Times New Roman"/>
                                    <a:sym typeface="Times New Roman"/>
                                  </a:rPr>
                                  <m:t>𝑇</m:t>
                                </m:r>
                              </m:den>
                            </m:f>
                          </m:e>
                        </m:d>
                      </m:e>
                    </m:d>
                  </m:oMath>
                </a14:m>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𝑚𝑙𝑚</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ℓ</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𝑐𝑟𝑜𝑠𝑠</m:t>
                        </m:r>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𝑒𝑛𝑡𝑟𝑜𝑝𝑦</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r>
                      <a:rPr lang="en-US" altLang="zh-CN" sz="1800" b="0" i="1" smtClean="0">
                        <a:latin typeface="Cambria Math" panose="02040503050406030204" pitchFamily="18" charset="0"/>
                        <a:ea typeface="Cambria Math" panose="02040503050406030204" pitchFamily="18" charset="0"/>
                        <a:cs typeface="Times New Roman"/>
                        <a:sym typeface="Times New Roman"/>
                      </a:rPr>
                      <m:t>𝑙𝑜𝑔𝑖𝑡</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𝑠</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𝑠𝑡𝑢𝑑𝑒𝑛𝑡</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𝑖𝑛𝑝𝑢𝑡</m:t>
                    </m:r>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𝑖𝑑𝑠</m:t>
                    </m:r>
                    <m:r>
                      <a:rPr lang="en-US" altLang="zh-CN" sz="1800" b="0" i="1" smtClean="0">
                        <a:latin typeface="Cambria Math" panose="02040503050406030204" pitchFamily="18" charset="0"/>
                        <a:ea typeface="Cambria Math" panose="02040503050406030204" pitchFamily="18" charset="0"/>
                        <a:cs typeface="Times New Roman"/>
                        <a:sym typeface="Times New Roman"/>
                      </a:rPr>
                      <m:t>)</m:t>
                    </m:r>
                  </m:oMath>
                </a14:m>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𝑐𝑜𝑠</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ℓ</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𝑐𝑜𝑠𝑖𝑛𝑒</m:t>
                        </m:r>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𝑙𝑜𝑠𝑠</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h</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𝑠𝑡𝑢𝑑𝑒𝑛𝑡</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h</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𝑡𝑒𝑎𝑐h𝑒𝑟</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 </m:t>
                    </m:r>
                    <m:r>
                      <a:rPr lang="en-US" altLang="zh-CN" sz="1800" b="0" i="1" smtClean="0">
                        <a:latin typeface="Cambria Math" panose="02040503050406030204" pitchFamily="18" charset="0"/>
                        <a:ea typeface="Cambria Math" panose="02040503050406030204" pitchFamily="18" charset="0"/>
                        <a:cs typeface="Times New Roman"/>
                        <a:sym typeface="Times New Roman"/>
                      </a:rPr>
                      <m:t>𝑡𝑎𝑟𝑔𝑒𝑡</m:t>
                    </m:r>
                    <m:r>
                      <a:rPr lang="en-US" altLang="zh-CN" sz="1800" b="0" i="1" smtClean="0">
                        <a:latin typeface="Cambria Math" panose="02040503050406030204" pitchFamily="18" charset="0"/>
                        <a:ea typeface="Cambria Math" panose="02040503050406030204" pitchFamily="18" charset="0"/>
                        <a:cs typeface="Times New Roman"/>
                        <a:sym typeface="Times New Roman"/>
                      </a:rPr>
                      <m:t>)</m:t>
                    </m:r>
                  </m:oMath>
                </a14:m>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14:m>
                  <m:oMath xmlns:m="http://schemas.openxmlformats.org/officeDocument/2006/math">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𝑡𝑜𝑡𝑎𝑙</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𝛼</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𝑐𝑒</m:t>
                        </m:r>
                      </m:sub>
                    </m:sSub>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ℒ</m:t>
                        </m:r>
                      </m:e>
                      <m:sub>
                        <m:r>
                          <a:rPr lang="en-US" altLang="zh-CN" sz="1800" i="1">
                            <a:latin typeface="Cambria Math" panose="02040503050406030204" pitchFamily="18" charset="0"/>
                            <a:ea typeface="Cambria Math" panose="02040503050406030204" pitchFamily="18" charset="0"/>
                            <a:cs typeface="Times New Roman"/>
                            <a:sym typeface="Times New Roman"/>
                          </a:rPr>
                          <m:t>𝑐𝑒</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1800" b="0" i="1" smtClean="0">
                            <a:latin typeface="Cambria Math" panose="02040503050406030204" pitchFamily="18" charset="0"/>
                            <a:ea typeface="Cambria Math" panose="02040503050406030204" pitchFamily="18" charset="0"/>
                            <a:cs typeface="Times New Roman"/>
                            <a:sym typeface="Times New Roman"/>
                          </a:rPr>
                          <m:t>𝛼</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𝑚𝑙𝑚</m:t>
                        </m:r>
                      </m:sub>
                    </m:sSub>
                  </m:oMath>
                </a14:m>
                <a:r>
                  <a:rPr lang="en-US" altLang="zh-CN" sz="1800" dirty="0">
                    <a:ea typeface="Cambria Math" panose="02040503050406030204" pitchFamily="18" charset="0"/>
                    <a:cs typeface="Times New Roman"/>
                    <a:sym typeface="Times New Roman"/>
                  </a:rPr>
                  <a:t> </a:t>
                </a:r>
                <a14:m>
                  <m:oMath xmlns:m="http://schemas.openxmlformats.org/officeDocument/2006/math">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ℒ</m:t>
                        </m:r>
                      </m:e>
                      <m:sub>
                        <m:r>
                          <a:rPr lang="en-US" altLang="zh-CN" sz="1800" i="1">
                            <a:latin typeface="Cambria Math" panose="02040503050406030204" pitchFamily="18" charset="0"/>
                            <a:ea typeface="Cambria Math" panose="02040503050406030204" pitchFamily="18" charset="0"/>
                            <a:cs typeface="Times New Roman"/>
                            <a:sym typeface="Times New Roman"/>
                          </a:rPr>
                          <m:t>𝑚𝑙𝑚</m:t>
                        </m:r>
                      </m:sub>
                    </m:sSub>
                    <m:r>
                      <a:rPr lang="en-US" altLang="zh-CN" sz="18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𝛼</m:t>
                        </m:r>
                      </m:e>
                      <m:sub>
                        <m:r>
                          <a:rPr lang="en-US" altLang="zh-CN" sz="1800" b="0" i="1" smtClean="0">
                            <a:latin typeface="Cambria Math" panose="02040503050406030204" pitchFamily="18" charset="0"/>
                            <a:ea typeface="Cambria Math" panose="02040503050406030204" pitchFamily="18" charset="0"/>
                            <a:cs typeface="Times New Roman"/>
                            <a:sym typeface="Times New Roman"/>
                          </a:rPr>
                          <m:t>𝑐𝑜𝑠</m:t>
                        </m:r>
                      </m:sub>
                    </m:sSub>
                    <m:sSub>
                      <m:sSubPr>
                        <m:ctrlPr>
                          <a:rPr lang="en-US" altLang="zh-CN" sz="1800" i="1">
                            <a:latin typeface="Cambria Math" panose="02040503050406030204" pitchFamily="18" charset="0"/>
                            <a:ea typeface="Cambria Math" panose="02040503050406030204" pitchFamily="18" charset="0"/>
                            <a:cs typeface="Times New Roman"/>
                            <a:sym typeface="Times New Roman"/>
                          </a:rPr>
                        </m:ctrlPr>
                      </m:sSubPr>
                      <m:e>
                        <m:r>
                          <a:rPr lang="en-US" altLang="zh-CN" sz="1800" i="1">
                            <a:latin typeface="Cambria Math" panose="02040503050406030204" pitchFamily="18" charset="0"/>
                            <a:ea typeface="Cambria Math" panose="02040503050406030204" pitchFamily="18" charset="0"/>
                            <a:cs typeface="Times New Roman"/>
                            <a:sym typeface="Times New Roman"/>
                          </a:rPr>
                          <m:t>ℒ</m:t>
                        </m:r>
                      </m:e>
                      <m:sub>
                        <m:r>
                          <a:rPr lang="en-US" altLang="zh-CN" sz="1800" i="1">
                            <a:latin typeface="Cambria Math" panose="02040503050406030204" pitchFamily="18" charset="0"/>
                            <a:ea typeface="Cambria Math" panose="02040503050406030204" pitchFamily="18" charset="0"/>
                            <a:cs typeface="Times New Roman"/>
                            <a:sym typeface="Times New Roman"/>
                          </a:rPr>
                          <m:t>𝑐𝑜𝑠</m:t>
                        </m:r>
                      </m:sub>
                    </m:sSub>
                  </m:oMath>
                </a14:m>
                <a:endParaRPr lang="en-US" altLang="zh-CN" sz="1800" b="0" dirty="0">
                  <a:latin typeface="Times New Roman"/>
                  <a:ea typeface="Cambria Math" panose="02040503050406030204" pitchFamily="18" charset="0"/>
                  <a:cs typeface="Times New Roman"/>
                  <a:sym typeface="Times New Roman"/>
                </a:endParaRPr>
              </a:p>
              <a:p>
                <a:pPr marL="457200" lvl="1" indent="0">
                  <a:lnSpc>
                    <a:spcPct val="150000"/>
                  </a:lnSpc>
                  <a:spcBef>
                    <a:spcPts val="0"/>
                  </a:spcBef>
                  <a:buClr>
                    <a:srgbClr val="C00000"/>
                  </a:buClr>
                  <a:buSzPts val="1400"/>
                  <a:buNone/>
                </a:pPr>
                <a:r>
                  <a:rPr lang="en-US" altLang="zh-CN" sz="1800" dirty="0">
                    <a:ea typeface="Cambria Math" panose="02040503050406030204" pitchFamily="18" charset="0"/>
                    <a:cs typeface="Times New Roman"/>
                    <a:sym typeface="Wingdings" panose="05000000000000000000" pitchFamily="2" charset="2"/>
                  </a:rPr>
                  <a:t> </a:t>
                </a:r>
                <a:r>
                  <a:rPr lang="en-US" altLang="zh-CN" sz="1800" dirty="0">
                    <a:latin typeface="Times New Roman"/>
                    <a:ea typeface="Times New Roman"/>
                    <a:cs typeface="Times New Roman"/>
                    <a:sym typeface="Times New Roman"/>
                  </a:rPr>
                  <a:t>Optimal:  </a:t>
                </a:r>
                <a14:m>
                  <m:oMath xmlns:m="http://schemas.openxmlformats.org/officeDocument/2006/math">
                    <m:r>
                      <a:rPr lang="en-US" altLang="zh-CN" sz="1800" i="1" dirty="0" smtClean="0">
                        <a:latin typeface="Cambria Math" panose="02040503050406030204" pitchFamily="18" charset="0"/>
                        <a:ea typeface="Times New Roman"/>
                        <a:cs typeface="Times New Roman"/>
                        <a:sym typeface="Times New Roman"/>
                      </a:rPr>
                      <m:t>𝑇</m:t>
                    </m:r>
                    <m:r>
                      <a:rPr lang="en-US" altLang="zh-CN" sz="1800" i="1" dirty="0" smtClean="0">
                        <a:latin typeface="Cambria Math" panose="02040503050406030204" pitchFamily="18" charset="0"/>
                        <a:ea typeface="Times New Roman"/>
                        <a:cs typeface="Times New Roman"/>
                        <a:sym typeface="Times New Roman"/>
                      </a:rPr>
                      <m:t> = 2,  </m:t>
                    </m:r>
                    <m:sSub>
                      <m:sSubPr>
                        <m:ctrlPr>
                          <a:rPr lang="en-US" altLang="zh-CN" sz="1800" i="1" dirty="0" smtClean="0">
                            <a:latin typeface="Cambria Math" panose="02040503050406030204" pitchFamily="18" charset="0"/>
                            <a:ea typeface="Times New Roman"/>
                            <a:cs typeface="Times New Roman"/>
                            <a:sym typeface="Times New Roman"/>
                          </a:rPr>
                        </m:ctrlPr>
                      </m:sSubPr>
                      <m:e>
                        <m:r>
                          <a:rPr lang="en-US" altLang="zh-CN" sz="1800" b="0" i="1" dirty="0" smtClean="0">
                            <a:latin typeface="Cambria Math" panose="02040503050406030204" pitchFamily="18" charset="0"/>
                            <a:ea typeface="Times New Roman"/>
                            <a:cs typeface="Times New Roman"/>
                            <a:sym typeface="Times New Roman"/>
                          </a:rPr>
                          <m:t>𝛼</m:t>
                        </m:r>
                      </m:e>
                      <m:sub>
                        <m:r>
                          <a:rPr lang="en-US" altLang="zh-CN" sz="1800" i="1" dirty="0" err="1" smtClean="0">
                            <a:latin typeface="Cambria Math" panose="02040503050406030204" pitchFamily="18" charset="0"/>
                            <a:ea typeface="Times New Roman"/>
                            <a:cs typeface="Times New Roman"/>
                            <a:sym typeface="Times New Roman"/>
                          </a:rPr>
                          <m:t>𝑐𝑒</m:t>
                        </m:r>
                      </m:sub>
                    </m:sSub>
                    <m:r>
                      <a:rPr lang="en-US" altLang="zh-CN" sz="1800" i="1" dirty="0" smtClean="0">
                        <a:latin typeface="Cambria Math" panose="02040503050406030204" pitchFamily="18" charset="0"/>
                        <a:ea typeface="Times New Roman"/>
                        <a:cs typeface="Times New Roman"/>
                        <a:sym typeface="Times New Roman"/>
                      </a:rPr>
                      <m:t>=0.</m:t>
                    </m:r>
                    <m:r>
                      <a:rPr lang="en-US" altLang="zh-CN" sz="1800" b="0" i="1" dirty="0" smtClean="0">
                        <a:latin typeface="Cambria Math" panose="02040503050406030204" pitchFamily="18" charset="0"/>
                        <a:ea typeface="Times New Roman"/>
                        <a:cs typeface="Times New Roman"/>
                        <a:sym typeface="Times New Roman"/>
                      </a:rPr>
                      <m:t>4,</m:t>
                    </m:r>
                    <m:r>
                      <a:rPr lang="en-US" altLang="zh-CN" sz="1800" i="1" dirty="0" smtClean="0">
                        <a:latin typeface="Cambria Math" panose="02040503050406030204" pitchFamily="18" charset="0"/>
                        <a:ea typeface="Times New Roman"/>
                        <a:cs typeface="Times New Roman"/>
                        <a:sym typeface="Times New Roman"/>
                      </a:rPr>
                      <m:t> </m:t>
                    </m:r>
                    <m:sSub>
                      <m:sSubPr>
                        <m:ctrlPr>
                          <a:rPr lang="en-US" altLang="zh-CN" sz="1800" i="1" dirty="0" smtClean="0">
                            <a:latin typeface="Cambria Math" panose="02040503050406030204" pitchFamily="18" charset="0"/>
                            <a:ea typeface="Times New Roman"/>
                            <a:cs typeface="Times New Roman"/>
                            <a:sym typeface="Times New Roman"/>
                          </a:rPr>
                        </m:ctrlPr>
                      </m:sSubPr>
                      <m:e>
                        <m:r>
                          <a:rPr lang="en-US" altLang="zh-CN" sz="1800" i="1" dirty="0" smtClean="0">
                            <a:latin typeface="Cambria Math" panose="02040503050406030204" pitchFamily="18" charset="0"/>
                            <a:ea typeface="Times New Roman"/>
                            <a:cs typeface="Times New Roman"/>
                            <a:sym typeface="Times New Roman"/>
                          </a:rPr>
                          <m:t>𝛼</m:t>
                        </m:r>
                      </m:e>
                      <m:sub>
                        <m:r>
                          <a:rPr lang="en-US" altLang="zh-CN" sz="1800" i="1" dirty="0" err="1" smtClean="0">
                            <a:latin typeface="Cambria Math" panose="02040503050406030204" pitchFamily="18" charset="0"/>
                            <a:ea typeface="Times New Roman"/>
                            <a:cs typeface="Times New Roman"/>
                            <a:sym typeface="Times New Roman"/>
                          </a:rPr>
                          <m:t>𝑚𝑙𝑚</m:t>
                        </m:r>
                      </m:sub>
                    </m:sSub>
                    <m:r>
                      <a:rPr lang="en-US" altLang="zh-CN" sz="1800" i="1" dirty="0" smtClean="0">
                        <a:latin typeface="Cambria Math" panose="02040503050406030204" pitchFamily="18" charset="0"/>
                        <a:ea typeface="Times New Roman"/>
                        <a:cs typeface="Times New Roman"/>
                        <a:sym typeface="Times New Roman"/>
                      </a:rPr>
                      <m:t>=0.</m:t>
                    </m:r>
                    <m:r>
                      <a:rPr lang="en-US" altLang="zh-CN" sz="1800" b="0" i="1" dirty="0" smtClean="0">
                        <a:latin typeface="Cambria Math" panose="02040503050406030204" pitchFamily="18" charset="0"/>
                        <a:ea typeface="Times New Roman"/>
                        <a:cs typeface="Times New Roman"/>
                        <a:sym typeface="Times New Roman"/>
                      </a:rPr>
                      <m:t>5</m:t>
                    </m:r>
                    <m:r>
                      <a:rPr lang="en-US" altLang="zh-CN" sz="1800" i="1" dirty="0" smtClean="0">
                        <a:latin typeface="Cambria Math" panose="02040503050406030204" pitchFamily="18" charset="0"/>
                        <a:ea typeface="Times New Roman"/>
                        <a:cs typeface="Times New Roman"/>
                        <a:sym typeface="Times New Roman"/>
                      </a:rPr>
                      <m:t>, </m:t>
                    </m:r>
                    <m:sSub>
                      <m:sSubPr>
                        <m:ctrlPr>
                          <a:rPr lang="en-US" altLang="zh-CN" sz="1800" i="1" dirty="0" smtClean="0">
                            <a:latin typeface="Cambria Math" panose="02040503050406030204" pitchFamily="18" charset="0"/>
                            <a:ea typeface="Times New Roman"/>
                            <a:cs typeface="Times New Roman"/>
                            <a:sym typeface="Times New Roman"/>
                          </a:rPr>
                        </m:ctrlPr>
                      </m:sSubPr>
                      <m:e>
                        <m:r>
                          <a:rPr lang="en-US" altLang="zh-CN" sz="1800" i="1" dirty="0" smtClean="0">
                            <a:latin typeface="Cambria Math" panose="02040503050406030204" pitchFamily="18" charset="0"/>
                            <a:ea typeface="Times New Roman"/>
                            <a:cs typeface="Times New Roman"/>
                            <a:sym typeface="Times New Roman"/>
                          </a:rPr>
                          <m:t>𝛼</m:t>
                        </m:r>
                      </m:e>
                      <m:sub>
                        <m:r>
                          <m:rPr>
                            <m:sty m:val="p"/>
                          </m:rPr>
                          <a:rPr lang="en-US" altLang="zh-CN" sz="1800" i="1" dirty="0" smtClean="0">
                            <a:latin typeface="Cambria Math" panose="02040503050406030204" pitchFamily="18" charset="0"/>
                            <a:ea typeface="Times New Roman"/>
                            <a:cs typeface="Times New Roman"/>
                            <a:sym typeface="Times New Roman"/>
                          </a:rPr>
                          <m:t>cos</m:t>
                        </m:r>
                      </m:sub>
                    </m:sSub>
                    <m:r>
                      <a:rPr lang="en-US" altLang="zh-CN" sz="1800" b="0" i="1" dirty="0" smtClean="0">
                        <a:latin typeface="Cambria Math" panose="02040503050406030204" pitchFamily="18" charset="0"/>
                        <a:ea typeface="Times New Roman"/>
                        <a:cs typeface="Times New Roman"/>
                        <a:sym typeface="Times New Roman"/>
                      </a:rPr>
                      <m:t>=</m:t>
                    </m:r>
                    <m:r>
                      <a:rPr lang="en-US" altLang="zh-CN" sz="1800" i="1" dirty="0" smtClean="0">
                        <a:latin typeface="Cambria Math" panose="02040503050406030204" pitchFamily="18" charset="0"/>
                        <a:ea typeface="Times New Roman"/>
                        <a:cs typeface="Times New Roman"/>
                        <a:sym typeface="Times New Roman"/>
                      </a:rPr>
                      <m:t>0.1.</m:t>
                    </m:r>
                  </m:oMath>
                </a14:m>
                <a:endParaRPr lang="en-US" altLang="zh-CN" sz="1800" dirty="0">
                  <a:latin typeface="Times New Roman"/>
                  <a:ea typeface="Times New Roman"/>
                  <a:cs typeface="Times New Roman"/>
                  <a:sym typeface="Times New Roman"/>
                </a:endParaRPr>
              </a:p>
              <a:p>
                <a:pPr marL="694261" lvl="1" indent="-237061">
                  <a:lnSpc>
                    <a:spcPct val="150000"/>
                  </a:lnSpc>
                  <a:spcBef>
                    <a:spcPts val="0"/>
                  </a:spcBef>
                  <a:buClr>
                    <a:srgbClr val="C00000"/>
                  </a:buClr>
                  <a:buSzPts val="1400"/>
                </a:pPr>
                <a:endParaRPr lang="en-US" altLang="zh-CN" sz="1800" dirty="0">
                  <a:latin typeface="Times New Roman"/>
                  <a:ea typeface="Times New Roman"/>
                  <a:cs typeface="Times New Roman"/>
                  <a:sym typeface="Times New Roman"/>
                </a:endParaRPr>
              </a:p>
              <a:p>
                <a:pPr marL="237061" indent="-237061">
                  <a:lnSpc>
                    <a:spcPct val="150000"/>
                  </a:lnSpc>
                  <a:spcBef>
                    <a:spcPts val="0"/>
                  </a:spcBef>
                  <a:buClr>
                    <a:srgbClr val="C00000"/>
                  </a:buClr>
                  <a:buSzPts val="1400"/>
                </a:pPr>
                <a:r>
                  <a:rPr lang="en-US" altLang="zh-CN" sz="1800" b="1" dirty="0">
                    <a:latin typeface="Times New Roman"/>
                    <a:ea typeface="Times New Roman"/>
                    <a:cs typeface="Times New Roman"/>
                    <a:sym typeface="Times New Roman"/>
                  </a:rPr>
                  <a:t>Evaluation metrics for generated content</a:t>
                </a:r>
              </a:p>
              <a:p>
                <a:pPr marL="457200" lvl="1" indent="0">
                  <a:lnSpc>
                    <a:spcPct val="150000"/>
                  </a:lnSpc>
                  <a:spcBef>
                    <a:spcPts val="0"/>
                  </a:spcBef>
                  <a:buClr>
                    <a:srgbClr val="C00000"/>
                  </a:buClr>
                  <a:buSzPts val="1400"/>
                  <a:buNone/>
                </a:pPr>
                <a:r>
                  <a:rPr lang="en-US" altLang="zh-CN" sz="1800" b="0" dirty="0">
                    <a:ea typeface="Cambria Math" panose="02040503050406030204" pitchFamily="18" charset="0"/>
                    <a:cs typeface="Times New Roman"/>
                    <a:sym typeface="Wingdings" panose="05000000000000000000" pitchFamily="2" charset="2"/>
                  </a:rPr>
                  <a:t> </a:t>
                </a:r>
                <a:r>
                  <a:rPr lang="en-US" altLang="zh-CN" sz="1800" dirty="0">
                    <a:latin typeface="Times New Roman"/>
                    <a:ea typeface="Times New Roman"/>
                    <a:cs typeface="Times New Roman"/>
                    <a:sym typeface="Times New Roman"/>
                  </a:rPr>
                  <a:t>BLEU, BERT-score, METEOR, </a:t>
                </a:r>
                <a:r>
                  <a:rPr lang="en-US" altLang="zh-CN" sz="1800" dirty="0" err="1">
                    <a:latin typeface="Times New Roman"/>
                    <a:ea typeface="Times New Roman"/>
                    <a:cs typeface="Times New Roman"/>
                    <a:sym typeface="Times New Roman"/>
                  </a:rPr>
                  <a:t>SacreBLEU</a:t>
                </a:r>
                <a:endParaRPr lang="en-US" altLang="zh-CN" sz="1800" dirty="0">
                  <a:latin typeface="Times New Roman"/>
                  <a:ea typeface="Times New Roman"/>
                  <a:cs typeface="Times New Roman"/>
                  <a:sym typeface="Times New Roman"/>
                </a:endParaRPr>
              </a:p>
              <a:p>
                <a:pPr marL="457200" lvl="1" indent="0">
                  <a:lnSpc>
                    <a:spcPct val="150000"/>
                  </a:lnSpc>
                  <a:spcBef>
                    <a:spcPts val="0"/>
                  </a:spcBef>
                  <a:buClr>
                    <a:srgbClr val="C00000"/>
                  </a:buClr>
                  <a:buSzPts val="1400"/>
                  <a:buNone/>
                </a:pPr>
                <a:r>
                  <a:rPr lang="en-US" altLang="zh-CN" sz="1800" b="0" dirty="0">
                    <a:ea typeface="Cambria Math" panose="02040503050406030204" pitchFamily="18" charset="0"/>
                    <a:cs typeface="Times New Roman"/>
                    <a:sym typeface="Wingdings" panose="05000000000000000000" pitchFamily="2" charset="2"/>
                  </a:rPr>
                  <a:t> </a:t>
                </a:r>
                <a:r>
                  <a:rPr lang="en-US" altLang="zh-CN" sz="1800" dirty="0">
                    <a:latin typeface="Times New Roman"/>
                    <a:ea typeface="Times New Roman"/>
                    <a:cs typeface="Times New Roman"/>
                    <a:sym typeface="Times New Roman"/>
                  </a:rPr>
                  <a:t>Measures exact word matching, stemming, synonym </a:t>
                </a:r>
                <a:br>
                  <a:rPr lang="en-US" altLang="zh-CN" sz="1800" dirty="0">
                    <a:latin typeface="Times New Roman"/>
                    <a:ea typeface="Times New Roman"/>
                    <a:cs typeface="Times New Roman"/>
                    <a:sym typeface="Times New Roman"/>
                  </a:rPr>
                </a:br>
                <a:r>
                  <a:rPr lang="en-US" altLang="zh-CN" sz="1800" dirty="0">
                    <a:latin typeface="Times New Roman"/>
                    <a:ea typeface="Times New Roman"/>
                    <a:cs typeface="Times New Roman"/>
                    <a:sym typeface="Times New Roman"/>
                  </a:rPr>
                  <a:t>     matching</a:t>
                </a:r>
              </a:p>
            </p:txBody>
          </p:sp>
        </mc:Choice>
        <mc:Fallback xmlns="">
          <p:sp>
            <p:nvSpPr>
              <p:cNvPr id="830" name="Google Shape;830;p81"/>
              <p:cNvSpPr txBox="1">
                <a:spLocks noGrp="1" noRot="1" noChangeAspect="1" noMove="1" noResize="1" noEditPoints="1" noAdjustHandles="1" noChangeArrowheads="1" noChangeShapeType="1" noTextEdit="1"/>
              </p:cNvSpPr>
              <p:nvPr>
                <p:ph type="body" idx="1"/>
              </p:nvPr>
            </p:nvSpPr>
            <p:spPr>
              <a:xfrm>
                <a:off x="14500" y="1268632"/>
                <a:ext cx="6081499" cy="5589367"/>
              </a:xfrm>
              <a:prstGeom prst="rect">
                <a:avLst/>
              </a:prstGeom>
              <a:blipFill>
                <a:blip r:embed="rId3"/>
                <a:stretch>
                  <a:fillRect l="-100"/>
                </a:stretch>
              </a:blipFill>
              <a:ln>
                <a:noFill/>
              </a:ln>
            </p:spPr>
            <p:txBody>
              <a:bodyPr/>
              <a:lstStyle/>
              <a:p>
                <a:r>
                  <a:rPr lang="en-US">
                    <a:noFill/>
                  </a:rPr>
                  <a:t> </a:t>
                </a:r>
              </a:p>
            </p:txBody>
          </p:sp>
        </mc:Fallback>
      </mc:AlternateContent>
      <p:pic>
        <p:nvPicPr>
          <p:cNvPr id="46" name="Picture 45">
            <a:extLst>
              <a:ext uri="{FF2B5EF4-FFF2-40B4-BE49-F238E27FC236}">
                <a16:creationId xmlns:a16="http://schemas.microsoft.com/office/drawing/2014/main" id="{074D4AA9-C4BC-B311-6BE8-C8177B41D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2551" y="3146002"/>
            <a:ext cx="4421689" cy="3624335"/>
          </a:xfrm>
          <a:prstGeom prst="rect">
            <a:avLst/>
          </a:prstGeom>
          <a:ln>
            <a:solidFill>
              <a:srgbClr val="243E7D"/>
            </a:solidFill>
          </a:ln>
        </p:spPr>
      </p:pic>
      <p:sp>
        <p:nvSpPr>
          <p:cNvPr id="50" name="TextBox 49">
            <a:extLst>
              <a:ext uri="{FF2B5EF4-FFF2-40B4-BE49-F238E27FC236}">
                <a16:creationId xmlns:a16="http://schemas.microsoft.com/office/drawing/2014/main" id="{E6165703-D3C7-0355-4999-32A5DD5CDDAD}"/>
              </a:ext>
            </a:extLst>
          </p:cNvPr>
          <p:cNvSpPr txBox="1"/>
          <p:nvPr/>
        </p:nvSpPr>
        <p:spPr>
          <a:xfrm>
            <a:off x="5902911" y="1269131"/>
            <a:ext cx="5257800" cy="1791131"/>
          </a:xfrm>
          <a:prstGeom prst="rect">
            <a:avLst/>
          </a:prstGeom>
          <a:noFill/>
        </p:spPr>
        <p:txBody>
          <a:bodyPr wrap="square">
            <a:spAutoFit/>
          </a:bodyPr>
          <a:lstStyle/>
          <a:p>
            <a:pPr marL="237061" marR="0" lvl="0" indent="-237061" algn="l" defTabSz="914400" rtl="0" eaLnBrk="1" fontAlgn="auto" latinLnBrk="0" hangingPunct="1">
              <a:lnSpc>
                <a:spcPct val="125000"/>
              </a:lnSpc>
              <a:spcBef>
                <a:spcPts val="0"/>
              </a:spcBef>
              <a:spcAft>
                <a:spcPts val="0"/>
              </a:spcAft>
              <a:buClr>
                <a:srgbClr val="C00000"/>
              </a:buClr>
              <a:buSzPts val="1400"/>
              <a:buFont typeface="Arial" panose="020B0604020202020204" pitchFamily="34" charset="0"/>
              <a:buChar char="•"/>
              <a:tabLst/>
              <a:defRPr/>
            </a:pPr>
            <a:r>
              <a:rPr kumimoji="0" lang="en-US" altLang="zh-CN" sz="1800" b="1"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Experimental results</a:t>
            </a:r>
          </a:p>
          <a:p>
            <a:pPr marR="0" lvl="1" algn="l" defTabSz="914400" rtl="0" eaLnBrk="1" fontAlgn="auto" latinLnBrk="0" hangingPunct="1">
              <a:lnSpc>
                <a:spcPct val="125000"/>
              </a:lnSpc>
              <a:spcBef>
                <a:spcPts val="0"/>
              </a:spcBef>
              <a:spcAft>
                <a:spcPts val="0"/>
              </a:spcAft>
              <a:buClr>
                <a:srgbClr val="C00000"/>
              </a:buClr>
              <a:buSzPts val="1400"/>
              <a:tabLst/>
              <a:defRPr/>
            </a:pPr>
            <a:r>
              <a:rPr lang="en-US" altLang="zh-CN" sz="1800" b="0" dirty="0">
                <a:ea typeface="Cambria Math" panose="02040503050406030204" pitchFamily="18" charset="0"/>
                <a:cs typeface="Times New Roman"/>
                <a:sym typeface="Wingdings" panose="05000000000000000000" pitchFamily="2" charset="2"/>
              </a:rPr>
              <a:t> </a:t>
            </a: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Improvements in evaluation metrics compared </a:t>
            </a:r>
            <a:b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b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     to baseline model</a:t>
            </a:r>
          </a:p>
          <a:p>
            <a:pPr marR="0" lvl="1" algn="l" defTabSz="914400" rtl="0" eaLnBrk="1" fontAlgn="auto" latinLnBrk="0" hangingPunct="1">
              <a:lnSpc>
                <a:spcPct val="125000"/>
              </a:lnSpc>
              <a:spcBef>
                <a:spcPts val="0"/>
              </a:spcBef>
              <a:spcAft>
                <a:spcPts val="0"/>
              </a:spcAft>
              <a:buClr>
                <a:srgbClr val="C00000"/>
              </a:buClr>
              <a:buSzPts val="1400"/>
              <a:tabLst/>
              <a:defRPr/>
            </a:pPr>
            <a:r>
              <a:rPr lang="en-US" altLang="zh-CN" sz="1800" b="0" dirty="0">
                <a:ea typeface="Cambria Math" panose="02040503050406030204" pitchFamily="18" charset="0"/>
                <a:cs typeface="Times New Roman"/>
                <a:sym typeface="Wingdings" panose="05000000000000000000" pitchFamily="2" charset="2"/>
              </a:rPr>
              <a:t> </a:t>
            </a:r>
            <a: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t>Emotions</a:t>
            </a: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 keywords, and </a:t>
            </a:r>
            <a: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t>knowledge     </a:t>
            </a:r>
            <a:b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br>
            <a:r>
              <a:rPr kumimoji="0" lang="en-US" altLang="zh-CN" sz="1800" b="0"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t>     distillation </a:t>
            </a:r>
            <a:r>
              <a:rPr kumimoji="0" lang="en-US" altLang="zh-CN"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enhance story generation quality</a:t>
            </a:r>
            <a:endParaRPr kumimoji="0" lang="en-US" altLang="zh-CN" sz="1800" b="1"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4245307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Visual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60EDF4CA-07AF-100C-44CC-106C1361CA71}"/>
              </a:ext>
            </a:extLst>
          </p:cNvPr>
          <p:cNvSpPr>
            <a:spLocks noGrp="1"/>
          </p:cNvSpPr>
          <p:nvPr>
            <p:ph idx="1"/>
          </p:nvPr>
        </p:nvSpPr>
        <p:spPr>
          <a:xfrm>
            <a:off x="171528" y="1396332"/>
            <a:ext cx="6133354"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generation from pure narratives</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Enhance the flexibility in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Create immersion for design process</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Provide potential creation suggestions based on image </a:t>
            </a:r>
            <a:br>
              <a:rPr lang="en-US" altLang="zh-CN" sz="1800">
                <a:latin typeface="Times New Roman" panose="02020603050405020304" pitchFamily="18" charset="0"/>
                <a:cs typeface="Times New Roman" panose="02020603050405020304" pitchFamily="18" charset="0"/>
                <a:sym typeface="Times New Roman" panose="02020603050405020304" pitchFamily="18" charset="0"/>
              </a:rPr>
            </a:b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content</a:t>
            </a:r>
          </a:p>
          <a:p>
            <a:pPr lvl="1">
              <a:buFont typeface="Wingdings" panose="05000000000000000000" pitchFamily="2" charset="2"/>
              <a:buChar char="à"/>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Potential challenges of sentence-based generation</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No association information between images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Character and Environment Features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Image style</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Inaccurate object recognition results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Variable quality of image generation</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Bias in object recognition dataset</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Weak zero-shot inference capability</a:t>
            </a:r>
          </a:p>
        </p:txBody>
      </p:sp>
      <p:grpSp>
        <p:nvGrpSpPr>
          <p:cNvPr id="21" name="Group 20">
            <a:extLst>
              <a:ext uri="{FF2B5EF4-FFF2-40B4-BE49-F238E27FC236}">
                <a16:creationId xmlns:a16="http://schemas.microsoft.com/office/drawing/2014/main" id="{8E274503-6D2A-9225-EC59-BBBA63D8670F}"/>
              </a:ext>
            </a:extLst>
          </p:cNvPr>
          <p:cNvGrpSpPr/>
          <p:nvPr/>
        </p:nvGrpSpPr>
        <p:grpSpPr>
          <a:xfrm>
            <a:off x="6389183" y="1438326"/>
            <a:ext cx="4731992" cy="5111994"/>
            <a:chOff x="6389183" y="1630832"/>
            <a:chExt cx="4731992" cy="5111994"/>
          </a:xfrm>
        </p:grpSpPr>
        <p:pic>
          <p:nvPicPr>
            <p:cNvPr id="12" name="Picture 11">
              <a:extLst>
                <a:ext uri="{FF2B5EF4-FFF2-40B4-BE49-F238E27FC236}">
                  <a16:creationId xmlns:a16="http://schemas.microsoft.com/office/drawing/2014/main" id="{02266AC3-5215-D393-7AF5-8E92E98759FB}"/>
                </a:ext>
              </a:extLst>
            </p:cNvPr>
            <p:cNvPicPr>
              <a:picLocks noChangeAspect="1"/>
            </p:cNvPicPr>
            <p:nvPr/>
          </p:nvPicPr>
          <p:blipFill rotWithShape="1">
            <a:blip r:embed="rId3">
              <a:extLst>
                <a:ext uri="{28A0092B-C50C-407E-A947-70E740481C1C}">
                  <a14:useLocalDpi xmlns:a14="http://schemas.microsoft.com/office/drawing/2010/main" val="0"/>
                </a:ext>
              </a:extLst>
            </a:blip>
            <a:srcRect l="40212" r="-1"/>
            <a:stretch/>
          </p:blipFill>
          <p:spPr>
            <a:xfrm>
              <a:off x="6389184" y="1630832"/>
              <a:ext cx="2279228" cy="2287291"/>
            </a:xfrm>
            <a:prstGeom prst="rect">
              <a:avLst/>
            </a:prstGeom>
            <a:ln w="19050">
              <a:solidFill>
                <a:schemeClr val="tx1"/>
              </a:solidFill>
            </a:ln>
          </p:spPr>
        </p:pic>
        <p:pic>
          <p:nvPicPr>
            <p:cNvPr id="13" name="Picture 2">
              <a:extLst>
                <a:ext uri="{FF2B5EF4-FFF2-40B4-BE49-F238E27FC236}">
                  <a16:creationId xmlns:a16="http://schemas.microsoft.com/office/drawing/2014/main" id="{D6ADC0C0-1448-F553-3C5A-E97462CF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884" y="1630832"/>
              <a:ext cx="2287291" cy="22872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C8DBAA6-918B-ABCE-ABC1-F48877673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27" y="4044160"/>
              <a:ext cx="2275285" cy="2286000"/>
            </a:xfrm>
            <a:prstGeom prst="rect">
              <a:avLst/>
            </a:prstGeom>
            <a:ln w="19050">
              <a:solidFill>
                <a:schemeClr val="tx1"/>
              </a:solidFill>
            </a:ln>
          </p:spPr>
        </p:pic>
        <p:pic>
          <p:nvPicPr>
            <p:cNvPr id="18" name="Picture 17">
              <a:extLst>
                <a:ext uri="{FF2B5EF4-FFF2-40B4-BE49-F238E27FC236}">
                  <a16:creationId xmlns:a16="http://schemas.microsoft.com/office/drawing/2014/main" id="{280B40B6-2430-D0EA-9B20-96DDC8776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5175" y="4044160"/>
              <a:ext cx="2286000" cy="2286000"/>
            </a:xfrm>
            <a:prstGeom prst="rect">
              <a:avLst/>
            </a:prstGeom>
            <a:ln w="19050">
              <a:solidFill>
                <a:schemeClr val="tx1"/>
              </a:solidFill>
            </a:ln>
          </p:spPr>
        </p:pic>
        <p:sp>
          <p:nvSpPr>
            <p:cNvPr id="20" name="TextBox 19">
              <a:extLst>
                <a:ext uri="{FF2B5EF4-FFF2-40B4-BE49-F238E27FC236}">
                  <a16:creationId xmlns:a16="http://schemas.microsoft.com/office/drawing/2014/main" id="{59DD9408-483E-5076-7E13-3EAE710EFE9C}"/>
                </a:ext>
              </a:extLst>
            </p:cNvPr>
            <p:cNvSpPr txBox="1"/>
            <p:nvPr/>
          </p:nvSpPr>
          <p:spPr>
            <a:xfrm>
              <a:off x="6389183" y="6435049"/>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“Ray gathered his friends to tell them a funny joke he heard.”</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877329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Visual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60EDF4CA-07AF-100C-44CC-106C1361CA71}"/>
              </a:ext>
            </a:extLst>
          </p:cNvPr>
          <p:cNvSpPr>
            <a:spLocks noGrp="1"/>
          </p:cNvSpPr>
          <p:nvPr>
            <p:ph idx="1"/>
          </p:nvPr>
        </p:nvSpPr>
        <p:spPr>
          <a:xfrm>
            <a:off x="172449" y="1399233"/>
            <a:ext cx="6133354"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generation from pure narratives</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Prompt template</a:t>
            </a: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Disco Diffusion</a:t>
            </a:r>
          </a:p>
          <a:p>
            <a:pPr lvl="2">
              <a:buSzPct val="70000"/>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Produce relevant figures with artistic quality</a:t>
            </a:r>
          </a:p>
          <a:p>
            <a:pPr lvl="2">
              <a:buSzPct val="70000"/>
            </a:pP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Carl Spitzweg</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splash-art style</a:t>
            </a: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Stable Diffusion</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More robust drawing for character structure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Realistic photography style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feature extraction by target detection</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Results combining from </a:t>
            </a:r>
            <a:r>
              <a:rPr lang="en-US" altLang="zh-CN" sz="1800" u="sng">
                <a:latin typeface="Times New Roman" panose="02020603050405020304" pitchFamily="18" charset="0"/>
                <a:cs typeface="Times New Roman" panose="02020603050405020304" pitchFamily="18" charset="0"/>
                <a:sym typeface="Times New Roman" panose="02020603050405020304" pitchFamily="18" charset="0"/>
              </a:rPr>
              <a:t>YOLOv5</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&amp; </a:t>
            </a:r>
            <a:r>
              <a:rPr lang="en-US" altLang="zh-CN" sz="1800" u="sng">
                <a:latin typeface="Times New Roman" panose="02020603050405020304" pitchFamily="18" charset="0"/>
                <a:cs typeface="Times New Roman" panose="02020603050405020304" pitchFamily="18" charset="0"/>
                <a:sym typeface="Times New Roman" panose="02020603050405020304" pitchFamily="18" charset="0"/>
              </a:rPr>
              <a:t>Faster R-CNN</a:t>
            </a: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Confidence level as a recommendation strength metric</a:t>
            </a: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p:txBody>
      </p:sp>
      <p:grpSp>
        <p:nvGrpSpPr>
          <p:cNvPr id="21" name="Group 20">
            <a:extLst>
              <a:ext uri="{FF2B5EF4-FFF2-40B4-BE49-F238E27FC236}">
                <a16:creationId xmlns:a16="http://schemas.microsoft.com/office/drawing/2014/main" id="{8E274503-6D2A-9225-EC59-BBBA63D8670F}"/>
              </a:ext>
            </a:extLst>
          </p:cNvPr>
          <p:cNvGrpSpPr/>
          <p:nvPr/>
        </p:nvGrpSpPr>
        <p:grpSpPr>
          <a:xfrm>
            <a:off x="6389183" y="1438326"/>
            <a:ext cx="4731992" cy="5111994"/>
            <a:chOff x="6389183" y="1630832"/>
            <a:chExt cx="4731992" cy="5111994"/>
          </a:xfrm>
        </p:grpSpPr>
        <p:pic>
          <p:nvPicPr>
            <p:cNvPr id="12" name="Picture 11">
              <a:extLst>
                <a:ext uri="{FF2B5EF4-FFF2-40B4-BE49-F238E27FC236}">
                  <a16:creationId xmlns:a16="http://schemas.microsoft.com/office/drawing/2014/main" id="{02266AC3-5215-D393-7AF5-8E92E98759FB}"/>
                </a:ext>
              </a:extLst>
            </p:cNvPr>
            <p:cNvPicPr>
              <a:picLocks noChangeAspect="1"/>
            </p:cNvPicPr>
            <p:nvPr/>
          </p:nvPicPr>
          <p:blipFill rotWithShape="1">
            <a:blip r:embed="rId3">
              <a:extLst>
                <a:ext uri="{28A0092B-C50C-407E-A947-70E740481C1C}">
                  <a14:useLocalDpi xmlns:a14="http://schemas.microsoft.com/office/drawing/2010/main" val="0"/>
                </a:ext>
              </a:extLst>
            </a:blip>
            <a:srcRect l="40212" r="-1"/>
            <a:stretch/>
          </p:blipFill>
          <p:spPr>
            <a:xfrm>
              <a:off x="6389184" y="1630832"/>
              <a:ext cx="2279228" cy="2287291"/>
            </a:xfrm>
            <a:prstGeom prst="rect">
              <a:avLst/>
            </a:prstGeom>
            <a:ln w="19050">
              <a:solidFill>
                <a:schemeClr val="tx1"/>
              </a:solidFill>
            </a:ln>
          </p:spPr>
        </p:pic>
        <p:pic>
          <p:nvPicPr>
            <p:cNvPr id="13" name="Picture 2">
              <a:extLst>
                <a:ext uri="{FF2B5EF4-FFF2-40B4-BE49-F238E27FC236}">
                  <a16:creationId xmlns:a16="http://schemas.microsoft.com/office/drawing/2014/main" id="{D6ADC0C0-1448-F553-3C5A-E97462CF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884" y="1630832"/>
              <a:ext cx="2287291" cy="22872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C8DBAA6-918B-ABCE-ABC1-F48877673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27" y="4044160"/>
              <a:ext cx="2275285" cy="2286000"/>
            </a:xfrm>
            <a:prstGeom prst="rect">
              <a:avLst/>
            </a:prstGeom>
            <a:ln w="19050">
              <a:solidFill>
                <a:schemeClr val="tx1"/>
              </a:solidFill>
            </a:ln>
          </p:spPr>
        </p:pic>
        <p:pic>
          <p:nvPicPr>
            <p:cNvPr id="18" name="Picture 17">
              <a:extLst>
                <a:ext uri="{FF2B5EF4-FFF2-40B4-BE49-F238E27FC236}">
                  <a16:creationId xmlns:a16="http://schemas.microsoft.com/office/drawing/2014/main" id="{280B40B6-2430-D0EA-9B20-96DDC8776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5175" y="4044160"/>
              <a:ext cx="2286000" cy="2286000"/>
            </a:xfrm>
            <a:prstGeom prst="rect">
              <a:avLst/>
            </a:prstGeom>
            <a:ln w="19050">
              <a:solidFill>
                <a:schemeClr val="tx1"/>
              </a:solidFill>
            </a:ln>
          </p:spPr>
        </p:pic>
        <p:sp>
          <p:nvSpPr>
            <p:cNvPr id="20" name="TextBox 19">
              <a:extLst>
                <a:ext uri="{FF2B5EF4-FFF2-40B4-BE49-F238E27FC236}">
                  <a16:creationId xmlns:a16="http://schemas.microsoft.com/office/drawing/2014/main" id="{59DD9408-483E-5076-7E13-3EAE710EFE9C}"/>
                </a:ext>
              </a:extLst>
            </p:cNvPr>
            <p:cNvSpPr txBox="1"/>
            <p:nvPr/>
          </p:nvSpPr>
          <p:spPr>
            <a:xfrm>
              <a:off x="6389183" y="6435049"/>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“Ray gathered his friends to tell them a funny joke he heard.”</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9" name="Rectangle 8">
            <a:extLst>
              <a:ext uri="{FF2B5EF4-FFF2-40B4-BE49-F238E27FC236}">
                <a16:creationId xmlns:a16="http://schemas.microsoft.com/office/drawing/2014/main" id="{E4BEE08E-A67A-87CC-F0CD-8EE9E1EB2AD4}"/>
              </a:ext>
            </a:extLst>
          </p:cNvPr>
          <p:cNvSpPr/>
          <p:nvPr/>
        </p:nvSpPr>
        <p:spPr>
          <a:xfrm>
            <a:off x="767080" y="2179718"/>
            <a:ext cx="5029912" cy="609202"/>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ysClr val="windowText" lastClr="000000"/>
                </a:solidFill>
                <a:latin typeface="IBM Plex Mono" panose="020B0509050203000203" pitchFamily="49" charset="0"/>
                <a:cs typeface="Times New Roman" panose="02020603050405020304" pitchFamily="18" charset="0"/>
                <a:sym typeface="Times New Roman" panose="02020603050405020304" pitchFamily="18" charset="0"/>
              </a:rPr>
              <a:t>“A colorful photo telling a story about [CONTEXT]”</a:t>
            </a:r>
            <a:endParaRPr lang="en-US" altLang="zh-CN" sz="1400">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4248954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AF898A-EF9D-4622-7A2B-F0C6B70B6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02" y="1955800"/>
            <a:ext cx="10132778" cy="4902200"/>
          </a:xfrm>
          <a:prstGeom prst="rect">
            <a:avLst/>
          </a:prstGeom>
          <a:ln>
            <a:noFill/>
          </a:ln>
        </p:spPr>
      </p:pic>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Demo</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59904" y="1497907"/>
            <a:ext cx="6210746"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Controlled interactive story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User can modify suggested keywords for real-time plot changes based on requirements</a:t>
            </a:r>
          </a:p>
        </p:txBody>
      </p:sp>
    </p:spTree>
    <p:extLst>
      <p:ext uri="{BB962C8B-B14F-4D97-AF65-F5344CB8AC3E}">
        <p14:creationId xmlns:p14="http://schemas.microsoft.com/office/powerpoint/2010/main" val="3091564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83"/>
          <p:cNvSpPr txBox="1"/>
          <p:nvPr/>
        </p:nvSpPr>
        <p:spPr>
          <a:xfrm>
            <a:off x="0" y="2597801"/>
            <a:ext cx="11403600" cy="830956"/>
          </a:xfrm>
          <a:prstGeom prst="rect">
            <a:avLst/>
          </a:prstGeom>
          <a:noFill/>
          <a:ln>
            <a:noFill/>
          </a:ln>
        </p:spPr>
        <p:txBody>
          <a:bodyPr spcFirstLastPara="1" wrap="square" lIns="91433" tIns="45700" rIns="91433" bIns="45700" anchor="t" anchorCtr="0">
            <a:spAutoFit/>
          </a:bodyPr>
          <a:lstStyle/>
          <a:p>
            <a:pPr marL="0" lvl="1" algn="ctr">
              <a:buClr>
                <a:srgbClr val="C00000"/>
              </a:buClr>
              <a:buSzPts val="1500"/>
            </a:pPr>
            <a:r>
              <a:rPr lang="en-US" altLang="zh-CN" sz="4800" i="1">
                <a:solidFill>
                  <a:srgbClr val="C00000"/>
                </a:solidFill>
                <a:latin typeface="Times New Roman"/>
                <a:ea typeface="Times New Roman"/>
                <a:cs typeface="Times New Roman"/>
                <a:sym typeface="Times New Roman"/>
              </a:rPr>
              <a:t>Demo</a:t>
            </a:r>
            <a:endParaRPr sz="4267"/>
          </a:p>
        </p:txBody>
      </p:sp>
      <p:sp>
        <p:nvSpPr>
          <p:cNvPr id="898" name="Google Shape;898;p83"/>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99" name="Google Shape;899;p83"/>
          <p:cNvSpPr txBox="1"/>
          <p:nvPr/>
        </p:nvSpPr>
        <p:spPr>
          <a:xfrm>
            <a:off x="-133" y="3429001"/>
            <a:ext cx="11403600" cy="656614"/>
          </a:xfrm>
          <a:prstGeom prst="rect">
            <a:avLst/>
          </a:prstGeom>
          <a:noFill/>
          <a:ln>
            <a:noFill/>
          </a:ln>
        </p:spPr>
        <p:txBody>
          <a:bodyPr spcFirstLastPara="1" wrap="square" lIns="121900" tIns="121900" rIns="121900" bIns="121900" anchor="t" anchorCtr="0">
            <a:spAutoFit/>
          </a:bodyPr>
          <a:lstStyle/>
          <a:p>
            <a:pPr algn="ctr"/>
            <a:r>
              <a:rPr lang="en-US" altLang="zh-CN" sz="2667" b="1" dirty="0">
                <a:latin typeface="Times New Roman"/>
                <a:ea typeface="Times New Roman"/>
                <a:cs typeface="Times New Roman"/>
                <a:sym typeface="Times New Roman"/>
              </a:rPr>
              <a:t>http://vsg-ek.herokuapp.com/</a:t>
            </a:r>
            <a:endParaRPr sz="2667" b="1" dirty="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911"/>
        <p:cNvGrpSpPr/>
        <p:nvPr/>
      </p:nvGrpSpPr>
      <p:grpSpPr>
        <a:xfrm>
          <a:off x="0" y="0"/>
          <a:ext cx="0" cy="0"/>
          <a:chOff x="0" y="0"/>
          <a:chExt cx="0" cy="0"/>
        </a:xfrm>
      </p:grpSpPr>
      <p:sp>
        <p:nvSpPr>
          <p:cNvPr id="912" name="Google Shape;912;p85"/>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graphicFrame>
        <p:nvGraphicFramePr>
          <p:cNvPr id="913" name="Google Shape;913;p85"/>
          <p:cNvGraphicFramePr/>
          <p:nvPr/>
        </p:nvGraphicFramePr>
        <p:xfrm>
          <a:off x="300983" y="1529680"/>
          <a:ext cx="3566600" cy="5116868"/>
        </p:xfrm>
        <a:graphic>
          <a:graphicData uri="http://schemas.openxmlformats.org/drawingml/2006/table">
            <a:tbl>
              <a:tblPr firstRow="1" bandRow="1">
                <a:noFill/>
              </a:tblPr>
              <a:tblGrid>
                <a:gridCol w="396667">
                  <a:extLst>
                    <a:ext uri="{9D8B030D-6E8A-4147-A177-3AD203B41FA5}">
                      <a16:colId xmlns:a16="http://schemas.microsoft.com/office/drawing/2014/main" val="20000"/>
                    </a:ext>
                  </a:extLst>
                </a:gridCol>
                <a:gridCol w="3169933">
                  <a:extLst>
                    <a:ext uri="{9D8B030D-6E8A-4147-A177-3AD203B41FA5}">
                      <a16:colId xmlns:a16="http://schemas.microsoft.com/office/drawing/2014/main" val="20001"/>
                    </a:ext>
                  </a:extLst>
                </a:gridCol>
              </a:tblGrid>
              <a:tr h="391033">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solidFill>
                            <a:schemeClr val="dk1"/>
                          </a:solidFill>
                          <a:latin typeface="Times New Roman"/>
                          <a:ea typeface="Times New Roman"/>
                          <a:cs typeface="Times New Roman"/>
                          <a:sym typeface="Times New Roman"/>
                        </a:rPr>
                        <a:t>Sentence</a:t>
                      </a:r>
                      <a:endParaRPr sz="1900"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A crab was inside the shell pinching his leg.</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14" name="Google Shape;914;p85"/>
          <p:cNvSpPr/>
          <p:nvPr/>
        </p:nvSpPr>
        <p:spPr>
          <a:xfrm>
            <a:off x="4069659" y="4515755"/>
            <a:ext cx="1021448" cy="1021448"/>
          </a:xfrm>
          <a:prstGeom prst="rect">
            <a:avLst/>
          </a:prstGeom>
          <a:blipFill rotWithShape="1">
            <a:blip r:embed="rId3">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5" name="Google Shape;915;p85"/>
          <p:cNvSpPr/>
          <p:nvPr/>
        </p:nvSpPr>
        <p:spPr>
          <a:xfrm>
            <a:off x="4069659" y="2297133"/>
            <a:ext cx="1021448" cy="1021448"/>
          </a:xfrm>
          <a:prstGeom prst="rect">
            <a:avLst/>
          </a:prstGeom>
          <a:blipFill rotWithShape="1">
            <a:blip r:embed="rId4">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6" name="Google Shape;916;p85"/>
          <p:cNvSpPr/>
          <p:nvPr/>
        </p:nvSpPr>
        <p:spPr>
          <a:xfrm>
            <a:off x="4067061" y="1187823"/>
            <a:ext cx="1021448" cy="1021448"/>
          </a:xfrm>
          <a:prstGeom prst="rect">
            <a:avLst/>
          </a:prstGeom>
          <a:blipFill rotWithShape="1">
            <a:blip r:embed="rId5">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7" name="Google Shape;917;p85"/>
          <p:cNvSpPr/>
          <p:nvPr/>
        </p:nvSpPr>
        <p:spPr>
          <a:xfrm>
            <a:off x="4069659" y="5625065"/>
            <a:ext cx="1021448" cy="1021448"/>
          </a:xfrm>
          <a:prstGeom prst="rect">
            <a:avLst/>
          </a:prstGeom>
          <a:blipFill rotWithShape="1">
            <a:blip r:embed="rId6">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8" name="Google Shape;918;p85"/>
          <p:cNvSpPr/>
          <p:nvPr/>
        </p:nvSpPr>
        <p:spPr>
          <a:xfrm>
            <a:off x="4069659" y="3406444"/>
            <a:ext cx="1021448" cy="1021448"/>
          </a:xfrm>
          <a:prstGeom prst="rect">
            <a:avLst/>
          </a:prstGeom>
          <a:blipFill rotWithShape="1">
            <a:blip r:embed="rId7">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graphicFrame>
        <p:nvGraphicFramePr>
          <p:cNvPr id="919" name="Google Shape;919;p85"/>
          <p:cNvGraphicFramePr/>
          <p:nvPr/>
        </p:nvGraphicFramePr>
        <p:xfrm>
          <a:off x="5615627" y="1529680"/>
          <a:ext cx="3566600" cy="5116868"/>
        </p:xfrm>
        <a:graphic>
          <a:graphicData uri="http://schemas.openxmlformats.org/drawingml/2006/table">
            <a:tbl>
              <a:tblPr firstRow="1" bandRow="1">
                <a:noFill/>
              </a:tblPr>
              <a:tblGrid>
                <a:gridCol w="396667">
                  <a:extLst>
                    <a:ext uri="{9D8B030D-6E8A-4147-A177-3AD203B41FA5}">
                      <a16:colId xmlns:a16="http://schemas.microsoft.com/office/drawing/2014/main" val="20000"/>
                    </a:ext>
                  </a:extLst>
                </a:gridCol>
                <a:gridCol w="3169933">
                  <a:extLst>
                    <a:ext uri="{9D8B030D-6E8A-4147-A177-3AD203B41FA5}">
                      <a16:colId xmlns:a16="http://schemas.microsoft.com/office/drawing/2014/main" val="20001"/>
                    </a:ext>
                  </a:extLst>
                </a:gridCol>
              </a:tblGrid>
              <a:tr h="391033">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solidFill>
                            <a:schemeClr val="dk1"/>
                          </a:solidFill>
                          <a:latin typeface="Times New Roman"/>
                          <a:ea typeface="Times New Roman"/>
                          <a:cs typeface="Times New Roman"/>
                          <a:sym typeface="Times New Roman"/>
                        </a:rPr>
                        <a:t>Sentence</a:t>
                      </a:r>
                      <a:endParaRPr sz="1900"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20" name="Google Shape;920;p85"/>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Advantages on Narrative Co-generation</a:t>
            </a:r>
            <a:endParaRPr sz="4267">
              <a:solidFill>
                <a:srgbClr val="000000"/>
              </a:solidFill>
              <a:latin typeface="Times New Roman"/>
              <a:ea typeface="Times New Roman"/>
              <a:cs typeface="Times New Roman"/>
              <a:sym typeface="Times New Roman"/>
            </a:endParaRPr>
          </a:p>
        </p:txBody>
      </p:sp>
      <p:sp>
        <p:nvSpPr>
          <p:cNvPr id="921" name="Google Shape;921;p85"/>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Demo - sample generation results</a:t>
            </a:r>
            <a:endParaRPr sz="1467">
              <a:solidFill>
                <a:srgbClr val="000000"/>
              </a:solidFill>
              <a:latin typeface="Arial"/>
              <a:ea typeface="Arial"/>
              <a:cs typeface="Arial"/>
              <a:sym typeface="Arial"/>
            </a:endParaRPr>
          </a:p>
        </p:txBody>
      </p:sp>
      <p:sp>
        <p:nvSpPr>
          <p:cNvPr id="922" name="Google Shape;922;p85"/>
          <p:cNvSpPr txBox="1"/>
          <p:nvPr/>
        </p:nvSpPr>
        <p:spPr>
          <a:xfrm>
            <a:off x="10619082" y="3507756"/>
            <a:ext cx="425757" cy="410379"/>
          </a:xfrm>
          <a:prstGeom prst="rect">
            <a:avLst/>
          </a:prstGeom>
          <a:noFill/>
          <a:ln>
            <a:noFill/>
          </a:ln>
        </p:spPr>
        <p:txBody>
          <a:bodyPr spcFirstLastPara="1" wrap="square" lIns="121900" tIns="60933" rIns="121900" bIns="60933" anchor="t" anchorCtr="0">
            <a:spAutoFit/>
          </a:bodyPr>
          <a:lstStyle/>
          <a:p>
            <a:r>
              <a:rPr lang="en-US" altLang="zh-CN" sz="1867">
                <a:solidFill>
                  <a:srgbClr val="000000"/>
                </a:solidFill>
                <a:latin typeface="Times New Roman"/>
                <a:ea typeface="Times New Roman"/>
                <a:cs typeface="Times New Roman"/>
                <a:sym typeface="Times New Roman"/>
              </a:rPr>
              <a:t>...</a:t>
            </a:r>
            <a:endParaRPr sz="2400"/>
          </a:p>
        </p:txBody>
      </p:sp>
      <p:sp>
        <p:nvSpPr>
          <p:cNvPr id="923" name="Google Shape;923;p85"/>
          <p:cNvSpPr/>
          <p:nvPr/>
        </p:nvSpPr>
        <p:spPr>
          <a:xfrm>
            <a:off x="3736310" y="2247620"/>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4" name="Google Shape;924;p85"/>
          <p:cNvSpPr/>
          <p:nvPr/>
        </p:nvSpPr>
        <p:spPr>
          <a:xfrm>
            <a:off x="3736310" y="3191101"/>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5" name="Google Shape;925;p85"/>
          <p:cNvSpPr/>
          <p:nvPr/>
        </p:nvSpPr>
        <p:spPr>
          <a:xfrm>
            <a:off x="3736310" y="4134582"/>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6" name="Google Shape;926;p85"/>
          <p:cNvSpPr/>
          <p:nvPr/>
        </p:nvSpPr>
        <p:spPr>
          <a:xfrm>
            <a:off x="3736310" y="5078064"/>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7" name="Google Shape;927;p85"/>
          <p:cNvSpPr/>
          <p:nvPr/>
        </p:nvSpPr>
        <p:spPr>
          <a:xfrm>
            <a:off x="3736310" y="6026305"/>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cxnSp>
        <p:nvCxnSpPr>
          <p:cNvPr id="928" name="Google Shape;928;p85"/>
          <p:cNvCxnSpPr>
            <a:stCxn id="923" idx="3"/>
            <a:endCxn id="916" idx="1"/>
          </p:cNvCxnSpPr>
          <p:nvPr/>
        </p:nvCxnSpPr>
        <p:spPr>
          <a:xfrm rot="10800000" flipH="1">
            <a:off x="3859636" y="1698704"/>
            <a:ext cx="207600" cy="658400"/>
          </a:xfrm>
          <a:prstGeom prst="bentConnector3">
            <a:avLst>
              <a:gd name="adj1" fmla="val 30382"/>
            </a:avLst>
          </a:prstGeom>
          <a:noFill/>
          <a:ln w="12700" cap="flat" cmpd="sng">
            <a:solidFill>
              <a:schemeClr val="dk1"/>
            </a:solidFill>
            <a:prstDash val="solid"/>
            <a:round/>
            <a:headEnd type="none" w="sm" len="sm"/>
            <a:tailEnd type="triangle" w="med" len="med"/>
          </a:ln>
        </p:spPr>
      </p:cxnSp>
      <p:cxnSp>
        <p:nvCxnSpPr>
          <p:cNvPr id="929" name="Google Shape;929;p85"/>
          <p:cNvCxnSpPr>
            <a:stCxn id="924" idx="3"/>
            <a:endCxn id="915" idx="1"/>
          </p:cNvCxnSpPr>
          <p:nvPr/>
        </p:nvCxnSpPr>
        <p:spPr>
          <a:xfrm rot="10800000" flipH="1">
            <a:off x="3859636" y="2807785"/>
            <a:ext cx="210000" cy="492800"/>
          </a:xfrm>
          <a:prstGeom prst="bentConnector3">
            <a:avLst>
              <a:gd name="adj1" fmla="val 28234"/>
            </a:avLst>
          </a:prstGeom>
          <a:noFill/>
          <a:ln w="12700" cap="flat" cmpd="sng">
            <a:solidFill>
              <a:schemeClr val="dk1"/>
            </a:solidFill>
            <a:prstDash val="solid"/>
            <a:round/>
            <a:headEnd type="none" w="sm" len="sm"/>
            <a:tailEnd type="triangle" w="med" len="med"/>
          </a:ln>
        </p:spPr>
      </p:cxnSp>
      <p:cxnSp>
        <p:nvCxnSpPr>
          <p:cNvPr id="930" name="Google Shape;930;p85"/>
          <p:cNvCxnSpPr>
            <a:stCxn id="925" idx="3"/>
            <a:endCxn id="918" idx="1"/>
          </p:cNvCxnSpPr>
          <p:nvPr/>
        </p:nvCxnSpPr>
        <p:spPr>
          <a:xfrm rot="10800000" flipH="1">
            <a:off x="3859636" y="3917267"/>
            <a:ext cx="210000" cy="3268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31" name="Google Shape;931;p85"/>
          <p:cNvCxnSpPr>
            <a:stCxn id="926" idx="3"/>
            <a:endCxn id="914" idx="1"/>
          </p:cNvCxnSpPr>
          <p:nvPr/>
        </p:nvCxnSpPr>
        <p:spPr>
          <a:xfrm rot="10800000" flipH="1">
            <a:off x="3859636" y="5026348"/>
            <a:ext cx="210000" cy="1612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32" name="Google Shape;932;p85"/>
          <p:cNvCxnSpPr>
            <a:stCxn id="927" idx="3"/>
            <a:endCxn id="917" idx="1"/>
          </p:cNvCxnSpPr>
          <p:nvPr/>
        </p:nvCxnSpPr>
        <p:spPr>
          <a:xfrm>
            <a:off x="3859636" y="6135789"/>
            <a:ext cx="210000" cy="800"/>
          </a:xfrm>
          <a:prstGeom prst="bentConnector3">
            <a:avLst>
              <a:gd name="adj1" fmla="val 22186"/>
            </a:avLst>
          </a:prstGeom>
          <a:noFill/>
          <a:ln w="12700" cap="flat" cmpd="sng">
            <a:solidFill>
              <a:schemeClr val="dk1"/>
            </a:solidFill>
            <a:prstDash val="solid"/>
            <a:round/>
            <a:headEnd type="none" w="sm" len="sm"/>
            <a:tailEnd type="triangle" w="med" len="med"/>
          </a:ln>
        </p:spPr>
      </p:cxnSp>
      <p:sp>
        <p:nvSpPr>
          <p:cNvPr id="933" name="Google Shape;933;p85"/>
          <p:cNvSpPr/>
          <p:nvPr/>
        </p:nvSpPr>
        <p:spPr>
          <a:xfrm>
            <a:off x="9392240" y="4515755"/>
            <a:ext cx="1021448" cy="1021448"/>
          </a:xfrm>
          <a:prstGeom prst="rect">
            <a:avLst/>
          </a:prstGeom>
          <a:blipFill rotWithShape="1">
            <a:blip r:embed="rId8">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4" name="Google Shape;934;p85"/>
          <p:cNvSpPr/>
          <p:nvPr/>
        </p:nvSpPr>
        <p:spPr>
          <a:xfrm>
            <a:off x="9392240" y="2297133"/>
            <a:ext cx="1021448" cy="1021448"/>
          </a:xfrm>
          <a:prstGeom prst="rect">
            <a:avLst/>
          </a:prstGeom>
          <a:blipFill rotWithShape="1">
            <a:blip r:embed="rId9">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5" name="Google Shape;935;p85"/>
          <p:cNvSpPr/>
          <p:nvPr/>
        </p:nvSpPr>
        <p:spPr>
          <a:xfrm>
            <a:off x="9389643" y="1187823"/>
            <a:ext cx="1021448" cy="1021448"/>
          </a:xfrm>
          <a:prstGeom prst="rect">
            <a:avLst/>
          </a:prstGeom>
          <a:blipFill rotWithShape="1">
            <a:blip r:embed="rId10">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6" name="Google Shape;936;p85"/>
          <p:cNvSpPr/>
          <p:nvPr/>
        </p:nvSpPr>
        <p:spPr>
          <a:xfrm>
            <a:off x="9392240" y="5625065"/>
            <a:ext cx="1021448" cy="1021448"/>
          </a:xfrm>
          <a:prstGeom prst="rect">
            <a:avLst/>
          </a:prstGeom>
          <a:blipFill rotWithShape="1">
            <a:blip r:embed="rId11">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7" name="Google Shape;937;p85"/>
          <p:cNvSpPr/>
          <p:nvPr/>
        </p:nvSpPr>
        <p:spPr>
          <a:xfrm>
            <a:off x="9392240" y="3406444"/>
            <a:ext cx="1021448" cy="1021448"/>
          </a:xfrm>
          <a:prstGeom prst="rect">
            <a:avLst/>
          </a:prstGeom>
          <a:blipFill rotWithShape="1">
            <a:blip r:embed="rId12">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8" name="Google Shape;938;p85"/>
          <p:cNvSpPr/>
          <p:nvPr/>
        </p:nvSpPr>
        <p:spPr>
          <a:xfrm>
            <a:off x="9058891" y="2247620"/>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9" name="Google Shape;939;p85"/>
          <p:cNvSpPr/>
          <p:nvPr/>
        </p:nvSpPr>
        <p:spPr>
          <a:xfrm>
            <a:off x="9058891" y="3191101"/>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0" name="Google Shape;940;p85"/>
          <p:cNvSpPr/>
          <p:nvPr/>
        </p:nvSpPr>
        <p:spPr>
          <a:xfrm>
            <a:off x="9058891" y="4134582"/>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1" name="Google Shape;941;p85"/>
          <p:cNvSpPr/>
          <p:nvPr/>
        </p:nvSpPr>
        <p:spPr>
          <a:xfrm>
            <a:off x="9058891" y="5078064"/>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2" name="Google Shape;942;p85"/>
          <p:cNvSpPr/>
          <p:nvPr/>
        </p:nvSpPr>
        <p:spPr>
          <a:xfrm>
            <a:off x="9058891" y="6026305"/>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cxnSp>
        <p:nvCxnSpPr>
          <p:cNvPr id="943" name="Google Shape;943;p85"/>
          <p:cNvCxnSpPr>
            <a:stCxn id="938" idx="3"/>
            <a:endCxn id="935" idx="1"/>
          </p:cNvCxnSpPr>
          <p:nvPr/>
        </p:nvCxnSpPr>
        <p:spPr>
          <a:xfrm rot="10800000" flipH="1">
            <a:off x="9182217" y="1698704"/>
            <a:ext cx="207600" cy="658400"/>
          </a:xfrm>
          <a:prstGeom prst="bentConnector3">
            <a:avLst>
              <a:gd name="adj1" fmla="val 30382"/>
            </a:avLst>
          </a:prstGeom>
          <a:noFill/>
          <a:ln w="12700" cap="flat" cmpd="sng">
            <a:solidFill>
              <a:schemeClr val="dk1"/>
            </a:solidFill>
            <a:prstDash val="solid"/>
            <a:round/>
            <a:headEnd type="none" w="sm" len="sm"/>
            <a:tailEnd type="triangle" w="med" len="med"/>
          </a:ln>
        </p:spPr>
      </p:cxnSp>
      <p:cxnSp>
        <p:nvCxnSpPr>
          <p:cNvPr id="944" name="Google Shape;944;p85"/>
          <p:cNvCxnSpPr>
            <a:stCxn id="939" idx="3"/>
            <a:endCxn id="934" idx="1"/>
          </p:cNvCxnSpPr>
          <p:nvPr/>
        </p:nvCxnSpPr>
        <p:spPr>
          <a:xfrm rot="10800000" flipH="1">
            <a:off x="9182217" y="2807785"/>
            <a:ext cx="210000" cy="492800"/>
          </a:xfrm>
          <a:prstGeom prst="bentConnector3">
            <a:avLst>
              <a:gd name="adj1" fmla="val 28234"/>
            </a:avLst>
          </a:prstGeom>
          <a:noFill/>
          <a:ln w="12700" cap="flat" cmpd="sng">
            <a:solidFill>
              <a:schemeClr val="dk1"/>
            </a:solidFill>
            <a:prstDash val="solid"/>
            <a:round/>
            <a:headEnd type="none" w="sm" len="sm"/>
            <a:tailEnd type="triangle" w="med" len="med"/>
          </a:ln>
        </p:spPr>
      </p:cxnSp>
      <p:cxnSp>
        <p:nvCxnSpPr>
          <p:cNvPr id="945" name="Google Shape;945;p85"/>
          <p:cNvCxnSpPr>
            <a:stCxn id="940" idx="3"/>
            <a:endCxn id="937" idx="1"/>
          </p:cNvCxnSpPr>
          <p:nvPr/>
        </p:nvCxnSpPr>
        <p:spPr>
          <a:xfrm rot="10800000" flipH="1">
            <a:off x="9182217" y="3917267"/>
            <a:ext cx="210000" cy="3268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46" name="Google Shape;946;p85"/>
          <p:cNvCxnSpPr>
            <a:stCxn id="941" idx="3"/>
            <a:endCxn id="933" idx="1"/>
          </p:cNvCxnSpPr>
          <p:nvPr/>
        </p:nvCxnSpPr>
        <p:spPr>
          <a:xfrm rot="10800000" flipH="1">
            <a:off x="9182217" y="5026348"/>
            <a:ext cx="210000" cy="1612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47" name="Google Shape;947;p85"/>
          <p:cNvCxnSpPr>
            <a:stCxn id="942" idx="3"/>
            <a:endCxn id="936" idx="1"/>
          </p:cNvCxnSpPr>
          <p:nvPr/>
        </p:nvCxnSpPr>
        <p:spPr>
          <a:xfrm>
            <a:off x="9182217" y="6135789"/>
            <a:ext cx="210000" cy="800"/>
          </a:xfrm>
          <a:prstGeom prst="bentConnector3">
            <a:avLst>
              <a:gd name="adj1" fmla="val 22186"/>
            </a:avLst>
          </a:prstGeom>
          <a:noFill/>
          <a:ln w="12700" cap="flat" cmpd="sng">
            <a:solidFill>
              <a:schemeClr val="dk1"/>
            </a:solidFill>
            <a:prstDash val="solid"/>
            <a:round/>
            <a:headEnd type="none" w="sm" len="sm"/>
            <a:tailEnd type="triangle" w="med" len="med"/>
          </a:ln>
        </p:spPr>
      </p:cxnSp>
      <p:graphicFrame>
        <p:nvGraphicFramePr>
          <p:cNvPr id="3" name="Google Shape;716;p78">
            <a:extLst>
              <a:ext uri="{FF2B5EF4-FFF2-40B4-BE49-F238E27FC236}">
                <a16:creationId xmlns:a16="http://schemas.microsoft.com/office/drawing/2014/main" id="{9E10EDB1-4CC3-CA0D-8DA4-94CC634F5CE2}"/>
              </a:ext>
            </a:extLst>
          </p:cNvPr>
          <p:cNvGraphicFramePr/>
          <p:nvPr>
            <p:extLst>
              <p:ext uri="{D42A27DB-BD31-4B8C-83A1-F6EECF244321}">
                <p14:modId xmlns:p14="http://schemas.microsoft.com/office/powerpoint/2010/main" val="3330564029"/>
              </p:ext>
            </p:extLst>
          </p:nvPr>
        </p:nvGraphicFramePr>
        <p:xfrm>
          <a:off x="301430" y="1529640"/>
          <a:ext cx="3565705" cy="5116867"/>
        </p:xfrm>
        <a:graphic>
          <a:graphicData uri="http://schemas.openxmlformats.org/drawingml/2006/table">
            <a:tbl>
              <a:tblPr firstRow="1" bandRow="1">
                <a:noFill/>
              </a:tblPr>
              <a:tblGrid>
                <a:gridCol w="522568">
                  <a:extLst>
                    <a:ext uri="{9D8B030D-6E8A-4147-A177-3AD203B41FA5}">
                      <a16:colId xmlns:a16="http://schemas.microsoft.com/office/drawing/2014/main" val="20000"/>
                    </a:ext>
                  </a:extLst>
                </a:gridCol>
                <a:gridCol w="3043137">
                  <a:extLst>
                    <a:ext uri="{9D8B030D-6E8A-4147-A177-3AD203B41FA5}">
                      <a16:colId xmlns:a16="http://schemas.microsoft.com/office/drawing/2014/main" val="20001"/>
                    </a:ext>
                  </a:extLst>
                </a:gridCol>
              </a:tblGrid>
              <a:tr h="391022">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A crab was inside the shell pinching his leg.</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graphicFrame>
        <p:nvGraphicFramePr>
          <p:cNvPr id="4" name="Google Shape;716;p78">
            <a:extLst>
              <a:ext uri="{FF2B5EF4-FFF2-40B4-BE49-F238E27FC236}">
                <a16:creationId xmlns:a16="http://schemas.microsoft.com/office/drawing/2014/main" id="{2A2D60DA-3C4E-3E49-6313-01E67B6CBC86}"/>
              </a:ext>
            </a:extLst>
          </p:cNvPr>
          <p:cNvGraphicFramePr/>
          <p:nvPr>
            <p:extLst>
              <p:ext uri="{D42A27DB-BD31-4B8C-83A1-F6EECF244321}">
                <p14:modId xmlns:p14="http://schemas.microsoft.com/office/powerpoint/2010/main" val="2537549371"/>
              </p:ext>
            </p:extLst>
          </p:nvPr>
        </p:nvGraphicFramePr>
        <p:xfrm>
          <a:off x="5615300" y="1529640"/>
          <a:ext cx="3565705" cy="5116867"/>
        </p:xfrm>
        <a:graphic>
          <a:graphicData uri="http://schemas.openxmlformats.org/drawingml/2006/table">
            <a:tbl>
              <a:tblPr firstRow="1" bandRow="1">
                <a:noFill/>
              </a:tblPr>
              <a:tblGrid>
                <a:gridCol w="522568">
                  <a:extLst>
                    <a:ext uri="{9D8B030D-6E8A-4147-A177-3AD203B41FA5}">
                      <a16:colId xmlns:a16="http://schemas.microsoft.com/office/drawing/2014/main" val="20000"/>
                    </a:ext>
                  </a:extLst>
                </a:gridCol>
                <a:gridCol w="3043137">
                  <a:extLst>
                    <a:ext uri="{9D8B030D-6E8A-4147-A177-3AD203B41FA5}">
                      <a16:colId xmlns:a16="http://schemas.microsoft.com/office/drawing/2014/main" val="20001"/>
                    </a:ext>
                  </a:extLst>
                </a:gridCol>
              </a:tblGrid>
              <a:tr h="391022">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2056" name="Picture 8">
            <a:extLst>
              <a:ext uri="{FF2B5EF4-FFF2-40B4-BE49-F238E27FC236}">
                <a16:creationId xmlns:a16="http://schemas.microsoft.com/office/drawing/2014/main" id="{F80B0BBA-ACA4-1FD9-EB80-350D319A6B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94"/>
          <a:stretch/>
        </p:blipFill>
        <p:spPr bwMode="auto">
          <a:xfrm>
            <a:off x="6878745" y="4233097"/>
            <a:ext cx="4517678" cy="16033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om GAN to WGAN | Lil'Log">
            <a:extLst>
              <a:ext uri="{FF2B5EF4-FFF2-40B4-BE49-F238E27FC236}">
                <a16:creationId xmlns:a16="http://schemas.microsoft.com/office/drawing/2014/main" id="{3E71974C-04F9-2D80-D8E1-AE37601E3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102" y="1268870"/>
            <a:ext cx="4884420" cy="27999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54" name="Google Shape;954;p86"/>
              <p:cNvSpPr txBox="1">
                <a:spLocks noGrp="1"/>
              </p:cNvSpPr>
              <p:nvPr>
                <p:ph type="body" idx="1"/>
              </p:nvPr>
            </p:nvSpPr>
            <p:spPr>
              <a:xfrm>
                <a:off x="49207" y="1610650"/>
                <a:ext cx="6624644" cy="4779989"/>
              </a:xfrm>
              <a:prstGeom prst="rect">
                <a:avLst/>
              </a:prstGeom>
              <a:noFill/>
              <a:ln>
                <a:noFill/>
              </a:ln>
            </p:spPr>
            <p:txBody>
              <a:bodyPr spcFirstLastPara="1" vert="horz" wrap="square" lIns="91433" tIns="45700" rIns="91433" bIns="45700" rtlCol="0" anchor="t" anchorCtr="0">
                <a:noAutofit/>
              </a:bodyPr>
              <a:lstStyle/>
              <a:p>
                <a:pPr marL="237061" indent="-237061">
                  <a:lnSpc>
                    <a:spcPct val="125000"/>
                  </a:lnSpc>
                  <a:spcBef>
                    <a:spcPts val="0"/>
                  </a:spcBef>
                  <a:buClr>
                    <a:srgbClr val="C00000"/>
                  </a:buClr>
                  <a:buSzPts val="1400"/>
                </a:pPr>
                <a:r>
                  <a:rPr lang="en-US" altLang="zh-CN" sz="1870" b="1" dirty="0">
                    <a:latin typeface="Times New Roman"/>
                    <a:ea typeface="Times New Roman"/>
                    <a:cs typeface="Times New Roman"/>
                    <a:sym typeface="Times New Roman"/>
                  </a:rPr>
                  <a:t>Two key directions</a:t>
                </a:r>
              </a:p>
              <a:p>
                <a:pPr marL="457200" lvl="1" indent="0">
                  <a:lnSpc>
                    <a:spcPct val="125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Replace KL divergence with </a:t>
                </a:r>
                <a:r>
                  <a:rPr lang="en-US" altLang="zh-CN" sz="1870" i="1" dirty="0">
                    <a:latin typeface="Times New Roman"/>
                    <a:ea typeface="Times New Roman"/>
                    <a:cs typeface="Times New Roman"/>
                    <a:sym typeface="Times New Roman"/>
                  </a:rPr>
                  <a:t>Jensen-Shannon divergence</a:t>
                </a:r>
              </a:p>
              <a:p>
                <a:pPr marL="457200" lvl="1" indent="0">
                  <a:lnSpc>
                    <a:spcPct val="125000"/>
                  </a:lnSpc>
                  <a:spcBef>
                    <a:spcPts val="0"/>
                  </a:spcBef>
                  <a:buClr>
                    <a:srgbClr val="C00000"/>
                  </a:buClr>
                  <a:buSzPts val="1400"/>
                  <a:buNone/>
                </a:pPr>
                <a:endParaRPr lang="en-US" altLang="zh-CN" sz="700" i="1" dirty="0">
                  <a:latin typeface="Times New Roman"/>
                  <a:ea typeface="Times New Roman"/>
                  <a:cs typeface="Times New Roman"/>
                  <a:sym typeface="Times New Roman"/>
                </a:endParaRPr>
              </a:p>
              <a:p>
                <a:pPr marL="457200" lvl="1" indent="0">
                  <a:lnSpc>
                    <a:spcPct val="125000"/>
                  </a:lnSpc>
                  <a:spcBef>
                    <a:spcPts val="0"/>
                  </a:spcBef>
                  <a:buClr>
                    <a:srgbClr val="C00000"/>
                  </a:buClr>
                  <a:buSzPts val="1400"/>
                  <a:buNone/>
                </a:pPr>
                <a14:m>
                  <m:oMathPara xmlns:m="http://schemas.openxmlformats.org/officeDocument/2006/math">
                    <m:oMathParaPr>
                      <m:jc m:val="centerGroup"/>
                    </m:oMathParaPr>
                    <m:oMath xmlns:m="http://schemas.openxmlformats.org/officeDocument/2006/math">
                      <m:r>
                        <a:rPr lang="en-US" altLang="zh-CN" sz="1870" b="0" i="1" smtClean="0">
                          <a:latin typeface="Cambria Math" panose="02040503050406030204" pitchFamily="18" charset="0"/>
                          <a:ea typeface="Times New Roman"/>
                          <a:cs typeface="Times New Roman"/>
                          <a:sym typeface="Times New Roman"/>
                        </a:rPr>
                        <m:t>𝐽𝑆</m:t>
                      </m:r>
                      <m:d>
                        <m:dPr>
                          <m:ctrlPr>
                            <a:rPr lang="en-US" altLang="zh-CN" sz="1870" b="0" i="1" smtClean="0">
                              <a:latin typeface="Cambria Math" panose="02040503050406030204" pitchFamily="18" charset="0"/>
                              <a:ea typeface="Times New Roman"/>
                              <a:cs typeface="Times New Roman"/>
                              <a:sym typeface="Times New Roman"/>
                            </a:rPr>
                          </m:ctrlPr>
                        </m:dPr>
                        <m:e>
                          <m:r>
                            <a:rPr lang="en-US" altLang="zh-CN" sz="1870" b="0" i="1" smtClean="0">
                              <a:latin typeface="Cambria Math" panose="02040503050406030204" pitchFamily="18" charset="0"/>
                              <a:ea typeface="Times New Roman"/>
                              <a:cs typeface="Times New Roman"/>
                              <a:sym typeface="Times New Roman"/>
                            </a:rPr>
                            <m:t>𝑃</m:t>
                          </m:r>
                          <m:r>
                            <a:rPr lang="en-US" altLang="zh-CN" sz="1870" b="0" i="1" smtClean="0">
                              <a:latin typeface="Cambria Math" panose="02040503050406030204" pitchFamily="18" charset="0"/>
                              <a:ea typeface="Times New Roman"/>
                              <a:cs typeface="Times New Roman"/>
                              <a:sym typeface="Times New Roman"/>
                            </a:rPr>
                            <m:t>, </m:t>
                          </m:r>
                          <m:r>
                            <a:rPr lang="en-US" altLang="zh-CN" sz="1870" b="0" i="1" smtClean="0">
                              <a:latin typeface="Cambria Math" panose="02040503050406030204" pitchFamily="18" charset="0"/>
                              <a:ea typeface="Times New Roman"/>
                              <a:cs typeface="Times New Roman"/>
                              <a:sym typeface="Times New Roman"/>
                            </a:rPr>
                            <m:t>𝑄</m:t>
                          </m:r>
                        </m:e>
                      </m:d>
                      <m:r>
                        <a:rPr lang="en-US" altLang="zh-CN" sz="1870" b="0" i="1" smtClean="0">
                          <a:latin typeface="Cambria Math" panose="02040503050406030204" pitchFamily="18" charset="0"/>
                          <a:ea typeface="Times New Roman"/>
                          <a:cs typeface="Times New Roman"/>
                          <a:sym typeface="Times New Roman"/>
                        </a:rPr>
                        <m:t>=</m:t>
                      </m:r>
                      <m:f>
                        <m:fPr>
                          <m:ctrlPr>
                            <a:rPr lang="en-US" altLang="zh-CN" sz="1870" b="0" i="1" smtClean="0">
                              <a:latin typeface="Cambria Math" panose="02040503050406030204" pitchFamily="18" charset="0"/>
                              <a:ea typeface="Times New Roman"/>
                              <a:cs typeface="Times New Roman"/>
                              <a:sym typeface="Times New Roman"/>
                            </a:rPr>
                          </m:ctrlPr>
                        </m:fPr>
                        <m:num>
                          <m:r>
                            <a:rPr lang="en-US" altLang="zh-CN" sz="1870" b="0" i="1" smtClean="0">
                              <a:latin typeface="Cambria Math" panose="02040503050406030204" pitchFamily="18" charset="0"/>
                              <a:ea typeface="Times New Roman"/>
                              <a:cs typeface="Times New Roman"/>
                              <a:sym typeface="Times New Roman"/>
                            </a:rPr>
                            <m:t>1</m:t>
                          </m:r>
                        </m:num>
                        <m:den>
                          <m:r>
                            <a:rPr lang="en-US" altLang="zh-CN" sz="1870" b="0" i="1" smtClean="0">
                              <a:latin typeface="Cambria Math" panose="02040503050406030204" pitchFamily="18" charset="0"/>
                              <a:ea typeface="Times New Roman"/>
                              <a:cs typeface="Times New Roman"/>
                              <a:sym typeface="Times New Roman"/>
                            </a:rPr>
                            <m:t>2</m:t>
                          </m:r>
                        </m:den>
                      </m:f>
                      <m:r>
                        <a:rPr lang="en-US" altLang="zh-CN" sz="1870" b="0" i="1" smtClean="0">
                          <a:latin typeface="Cambria Math" panose="02040503050406030204" pitchFamily="18" charset="0"/>
                          <a:ea typeface="Times New Roman"/>
                          <a:cs typeface="Times New Roman"/>
                          <a:sym typeface="Times New Roman"/>
                        </a:rPr>
                        <m:t>𝐾𝐿</m:t>
                      </m:r>
                      <m:d>
                        <m:dPr>
                          <m:ctrlPr>
                            <a:rPr lang="en-US" altLang="zh-CN" sz="1870" b="0" i="1" smtClean="0">
                              <a:latin typeface="Cambria Math" panose="02040503050406030204" pitchFamily="18" charset="0"/>
                              <a:ea typeface="Times New Roman"/>
                              <a:cs typeface="Times New Roman"/>
                              <a:sym typeface="Times New Roman"/>
                            </a:rPr>
                          </m:ctrlPr>
                        </m:dPr>
                        <m:e>
                          <m:r>
                            <a:rPr lang="en-US" altLang="zh-CN" sz="1870" b="0" i="1" smtClean="0">
                              <a:latin typeface="Cambria Math" panose="02040503050406030204" pitchFamily="18" charset="0"/>
                              <a:ea typeface="Times New Roman"/>
                              <a:cs typeface="Times New Roman"/>
                              <a:sym typeface="Times New Roman"/>
                            </a:rPr>
                            <m:t>𝑃</m:t>
                          </m:r>
                          <m:r>
                            <a:rPr lang="en-US" altLang="zh-CN" sz="1870" b="0" i="1" smtClean="0">
                              <a:latin typeface="Cambria Math" panose="02040503050406030204" pitchFamily="18" charset="0"/>
                              <a:ea typeface="Times New Roman"/>
                              <a:cs typeface="Times New Roman"/>
                              <a:sym typeface="Times New Roman"/>
                            </a:rPr>
                            <m:t> || </m:t>
                          </m:r>
                          <m:r>
                            <a:rPr lang="en-US" altLang="zh-CN" sz="1870" b="0" i="1" smtClean="0">
                              <a:latin typeface="Cambria Math" panose="02040503050406030204" pitchFamily="18" charset="0"/>
                              <a:ea typeface="Times New Roman"/>
                              <a:cs typeface="Times New Roman"/>
                              <a:sym typeface="Times New Roman"/>
                            </a:rPr>
                            <m:t>𝑀</m:t>
                          </m:r>
                        </m:e>
                      </m:d>
                      <m:r>
                        <a:rPr lang="en-US" altLang="zh-CN" sz="1870" b="0" i="1" smtClean="0">
                          <a:latin typeface="Cambria Math" panose="02040503050406030204" pitchFamily="18" charset="0"/>
                          <a:ea typeface="Times New Roman"/>
                          <a:cs typeface="Times New Roman"/>
                          <a:sym typeface="Times New Roman"/>
                        </a:rPr>
                        <m:t>+</m:t>
                      </m:r>
                      <m:f>
                        <m:fPr>
                          <m:ctrlPr>
                            <a:rPr lang="en-US" altLang="zh-CN" sz="1870" b="0" i="1" smtClean="0">
                              <a:latin typeface="Cambria Math" panose="02040503050406030204" pitchFamily="18" charset="0"/>
                              <a:ea typeface="Times New Roman"/>
                              <a:cs typeface="Times New Roman"/>
                              <a:sym typeface="Times New Roman"/>
                            </a:rPr>
                          </m:ctrlPr>
                        </m:fPr>
                        <m:num>
                          <m:r>
                            <a:rPr lang="en-US" altLang="zh-CN" sz="1870" b="0" i="1" smtClean="0">
                              <a:latin typeface="Cambria Math" panose="02040503050406030204" pitchFamily="18" charset="0"/>
                              <a:ea typeface="Times New Roman"/>
                              <a:cs typeface="Times New Roman"/>
                              <a:sym typeface="Times New Roman"/>
                            </a:rPr>
                            <m:t>1</m:t>
                          </m:r>
                        </m:num>
                        <m:den>
                          <m:r>
                            <a:rPr lang="en-US" altLang="zh-CN" sz="1870" b="0" i="1" smtClean="0">
                              <a:latin typeface="Cambria Math" panose="02040503050406030204" pitchFamily="18" charset="0"/>
                              <a:ea typeface="Times New Roman"/>
                              <a:cs typeface="Times New Roman"/>
                              <a:sym typeface="Times New Roman"/>
                            </a:rPr>
                            <m:t>2</m:t>
                          </m:r>
                        </m:den>
                      </m:f>
                      <m:r>
                        <a:rPr lang="en-US" altLang="zh-CN" sz="1870" b="0" i="1" smtClean="0">
                          <a:latin typeface="Cambria Math" panose="02040503050406030204" pitchFamily="18" charset="0"/>
                          <a:ea typeface="Times New Roman"/>
                          <a:cs typeface="Times New Roman"/>
                          <a:sym typeface="Times New Roman"/>
                        </a:rPr>
                        <m:t>𝐾𝐿</m:t>
                      </m:r>
                      <m:d>
                        <m:dPr>
                          <m:ctrlPr>
                            <a:rPr lang="en-US" altLang="zh-CN" sz="1870" b="0" i="1" smtClean="0">
                              <a:latin typeface="Cambria Math" panose="02040503050406030204" pitchFamily="18" charset="0"/>
                              <a:ea typeface="Times New Roman"/>
                              <a:cs typeface="Times New Roman"/>
                              <a:sym typeface="Times New Roman"/>
                            </a:rPr>
                          </m:ctrlPr>
                        </m:dPr>
                        <m:e>
                          <m:r>
                            <a:rPr lang="en-US" altLang="zh-CN" sz="1870" b="0" i="1" smtClean="0">
                              <a:latin typeface="Cambria Math" panose="02040503050406030204" pitchFamily="18" charset="0"/>
                              <a:ea typeface="Times New Roman"/>
                              <a:cs typeface="Times New Roman"/>
                              <a:sym typeface="Times New Roman"/>
                            </a:rPr>
                            <m:t>𝑄</m:t>
                          </m:r>
                          <m:r>
                            <a:rPr lang="en-US" altLang="zh-CN" sz="1870" b="0" i="1" smtClean="0">
                              <a:latin typeface="Cambria Math" panose="02040503050406030204" pitchFamily="18" charset="0"/>
                              <a:ea typeface="Times New Roman"/>
                              <a:cs typeface="Times New Roman"/>
                              <a:sym typeface="Times New Roman"/>
                            </a:rPr>
                            <m:t> || </m:t>
                          </m:r>
                          <m:r>
                            <a:rPr lang="en-US" altLang="zh-CN" sz="1870" b="0" i="1" smtClean="0">
                              <a:latin typeface="Cambria Math" panose="02040503050406030204" pitchFamily="18" charset="0"/>
                              <a:ea typeface="Times New Roman"/>
                              <a:cs typeface="Times New Roman"/>
                              <a:sym typeface="Times New Roman"/>
                            </a:rPr>
                            <m:t>𝑀</m:t>
                          </m:r>
                        </m:e>
                      </m:d>
                      <m:r>
                        <a:rPr lang="en-US" altLang="zh-CN" sz="1870" i="1">
                          <a:latin typeface="Cambria Math" panose="02040503050406030204" pitchFamily="18" charset="0"/>
                          <a:ea typeface="Times New Roman"/>
                          <a:cs typeface="Times New Roman"/>
                          <a:sym typeface="Times New Roman"/>
                        </a:rPr>
                        <m:t>,</m:t>
                      </m:r>
                      <m:r>
                        <a:rPr lang="en-US" altLang="zh-CN" sz="1870" i="1">
                          <a:latin typeface="Cambria Math" panose="02040503050406030204" pitchFamily="18" charset="0"/>
                          <a:ea typeface="Times New Roman"/>
                          <a:cs typeface="Times New Roman"/>
                          <a:sym typeface="Times New Roman"/>
                        </a:rPr>
                        <m:t>𝑀</m:t>
                      </m:r>
                      <m:r>
                        <a:rPr lang="en-US" altLang="zh-CN" sz="1870" i="1">
                          <a:latin typeface="Cambria Math" panose="02040503050406030204" pitchFamily="18" charset="0"/>
                          <a:ea typeface="Times New Roman"/>
                          <a:cs typeface="Times New Roman"/>
                          <a:sym typeface="Times New Roman"/>
                        </a:rPr>
                        <m:t>=</m:t>
                      </m:r>
                      <m:f>
                        <m:fPr>
                          <m:ctrlPr>
                            <a:rPr lang="en-US" altLang="zh-CN" sz="1870" i="1">
                              <a:latin typeface="Cambria Math" panose="02040503050406030204" pitchFamily="18" charset="0"/>
                              <a:ea typeface="Times New Roman"/>
                              <a:cs typeface="Times New Roman"/>
                              <a:sym typeface="Times New Roman"/>
                            </a:rPr>
                          </m:ctrlPr>
                        </m:fPr>
                        <m:num>
                          <m:r>
                            <a:rPr lang="en-US" altLang="zh-CN" sz="1870" i="1">
                              <a:latin typeface="Cambria Math" panose="02040503050406030204" pitchFamily="18" charset="0"/>
                              <a:ea typeface="Times New Roman"/>
                              <a:cs typeface="Times New Roman"/>
                              <a:sym typeface="Times New Roman"/>
                            </a:rPr>
                            <m:t>1</m:t>
                          </m:r>
                        </m:num>
                        <m:den>
                          <m:r>
                            <a:rPr lang="en-US" altLang="zh-CN" sz="1870" i="1">
                              <a:latin typeface="Cambria Math" panose="02040503050406030204" pitchFamily="18" charset="0"/>
                              <a:ea typeface="Times New Roman"/>
                              <a:cs typeface="Times New Roman"/>
                              <a:sym typeface="Times New Roman"/>
                            </a:rPr>
                            <m:t>2</m:t>
                          </m:r>
                        </m:den>
                      </m:f>
                      <m:r>
                        <a:rPr lang="en-US" altLang="zh-CN" sz="1870" i="1">
                          <a:latin typeface="Cambria Math" panose="02040503050406030204" pitchFamily="18" charset="0"/>
                          <a:ea typeface="Times New Roman"/>
                          <a:cs typeface="Times New Roman"/>
                          <a:sym typeface="Times New Roman"/>
                        </a:rPr>
                        <m:t>(</m:t>
                      </m:r>
                      <m:r>
                        <a:rPr lang="en-US" altLang="zh-CN" sz="1870" i="1">
                          <a:latin typeface="Cambria Math" panose="02040503050406030204" pitchFamily="18" charset="0"/>
                          <a:ea typeface="Times New Roman"/>
                          <a:cs typeface="Times New Roman"/>
                          <a:sym typeface="Times New Roman"/>
                        </a:rPr>
                        <m:t>𝑃</m:t>
                      </m:r>
                      <m:r>
                        <a:rPr lang="en-US" altLang="zh-CN" sz="1870" i="1">
                          <a:latin typeface="Cambria Math" panose="02040503050406030204" pitchFamily="18" charset="0"/>
                          <a:ea typeface="Times New Roman"/>
                          <a:cs typeface="Times New Roman"/>
                          <a:sym typeface="Times New Roman"/>
                        </a:rPr>
                        <m:t>+</m:t>
                      </m:r>
                      <m:r>
                        <a:rPr lang="en-US" altLang="zh-CN" sz="1870" i="1">
                          <a:latin typeface="Cambria Math" panose="02040503050406030204" pitchFamily="18" charset="0"/>
                          <a:ea typeface="Times New Roman"/>
                          <a:cs typeface="Times New Roman"/>
                          <a:sym typeface="Times New Roman"/>
                        </a:rPr>
                        <m:t>𝑄</m:t>
                      </m:r>
                      <m:r>
                        <a:rPr lang="en-US" altLang="zh-CN" sz="1870" i="1">
                          <a:latin typeface="Cambria Math" panose="02040503050406030204" pitchFamily="18" charset="0"/>
                          <a:ea typeface="Times New Roman"/>
                          <a:cs typeface="Times New Roman"/>
                          <a:sym typeface="Times New Roman"/>
                        </a:rPr>
                        <m:t>)</m:t>
                      </m:r>
                    </m:oMath>
                  </m:oMathPara>
                </a14:m>
                <a:endParaRPr lang="en-US" altLang="zh-CN" sz="1870" i="1" dirty="0">
                  <a:latin typeface="Times New Roman"/>
                  <a:ea typeface="Times New Roman"/>
                  <a:cs typeface="Times New Roman"/>
                  <a:sym typeface="Times New Roman"/>
                </a:endParaRPr>
              </a:p>
              <a:p>
                <a:pPr marL="457200" lvl="1" indent="0">
                  <a:lnSpc>
                    <a:spcPct val="125000"/>
                  </a:lnSpc>
                  <a:spcBef>
                    <a:spcPts val="0"/>
                  </a:spcBef>
                  <a:buClr>
                    <a:srgbClr val="C00000"/>
                  </a:buClr>
                  <a:buSzPts val="1400"/>
                  <a:buNone/>
                </a:pPr>
                <a:endParaRPr lang="en-US" altLang="zh-CN" sz="1050" i="1" dirty="0">
                  <a:latin typeface="Times New Roman"/>
                  <a:ea typeface="Times New Roman"/>
                  <a:cs typeface="Times New Roman"/>
                  <a:sym typeface="Times New Roman"/>
                </a:endParaRP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Symmetry:</a:t>
                </a:r>
                <a:r>
                  <a:rPr lang="en-US" altLang="zh-CN" sz="1870" i="1" dirty="0">
                    <a:latin typeface="Times New Roman"/>
                    <a:ea typeface="Times New Roman"/>
                    <a:cs typeface="Times New Roman"/>
                    <a:sym typeface="Times New Roman"/>
                  </a:rPr>
                  <a:t> </a:t>
                </a:r>
                <a:r>
                  <a:rPr lang="en-US" altLang="zh-CN" sz="1870" dirty="0">
                    <a:latin typeface="Times New Roman"/>
                    <a:ea typeface="Times New Roman"/>
                    <a:cs typeface="Times New Roman"/>
                    <a:sym typeface="Times New Roman"/>
                  </a:rPr>
                  <a:t>consistent distance measure</a:t>
                </a: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Smoothness:</a:t>
                </a:r>
                <a:r>
                  <a:rPr lang="en-US" altLang="zh-CN" sz="1870" dirty="0">
                    <a:latin typeface="Times New Roman"/>
                    <a:ea typeface="Times New Roman"/>
                    <a:cs typeface="Times New Roman"/>
                    <a:sym typeface="Times New Roman"/>
                  </a:rPr>
                  <a:t> robust to noise and local minima</a:t>
                </a:r>
              </a:p>
              <a:p>
                <a:pPr marL="1151461" lvl="2" indent="-237061">
                  <a:lnSpc>
                    <a:spcPct val="125000"/>
                  </a:lnSpc>
                  <a:spcBef>
                    <a:spcPts val="0"/>
                  </a:spcBef>
                  <a:buClr>
                    <a:srgbClr val="C00000"/>
                  </a:buClr>
                  <a:buSzPts val="1400"/>
                </a:pPr>
                <a:endParaRPr lang="en-US" altLang="zh-CN" sz="1870" dirty="0">
                  <a:latin typeface="Times New Roman"/>
                  <a:ea typeface="Times New Roman"/>
                  <a:cs typeface="Times New Roman"/>
                  <a:sym typeface="Times New Roman"/>
                </a:endParaRPr>
              </a:p>
              <a:p>
                <a:pPr marL="457200" lvl="1" indent="0">
                  <a:lnSpc>
                    <a:spcPct val="125000"/>
                  </a:lnSpc>
                  <a:spcBef>
                    <a:spcPts val="0"/>
                  </a:spcBef>
                  <a:buClr>
                    <a:srgbClr val="C00000"/>
                  </a:buClr>
                  <a:buSzPts val="1400"/>
                  <a:buNone/>
                </a:pPr>
                <a:r>
                  <a:rPr lang="en-US" altLang="zh-CN" sz="1870" dirty="0">
                    <a:latin typeface="Times New Roman"/>
                    <a:ea typeface="Times New Roman"/>
                    <a:cs typeface="Times New Roman"/>
                    <a:sym typeface="Wingdings" panose="05000000000000000000" pitchFamily="2" charset="2"/>
                  </a:rPr>
                  <a:t> </a:t>
                </a:r>
                <a:r>
                  <a:rPr lang="en-US" altLang="zh-CN" sz="1870" dirty="0">
                    <a:latin typeface="Times New Roman"/>
                    <a:ea typeface="Times New Roman"/>
                    <a:cs typeface="Times New Roman"/>
                    <a:sym typeface="Times New Roman"/>
                  </a:rPr>
                  <a:t>Explore </a:t>
                </a:r>
                <a:r>
                  <a:rPr lang="en-US" altLang="zh-CN" sz="1870" i="1" dirty="0">
                    <a:latin typeface="Times New Roman"/>
                    <a:ea typeface="Times New Roman"/>
                    <a:cs typeface="Times New Roman"/>
                    <a:sym typeface="Times New Roman"/>
                  </a:rPr>
                  <a:t>self-distillation</a:t>
                </a:r>
                <a:r>
                  <a:rPr lang="en-US" altLang="zh-CN" sz="1870" dirty="0">
                    <a:latin typeface="Times New Roman"/>
                    <a:ea typeface="Times New Roman"/>
                    <a:cs typeface="Times New Roman"/>
                    <a:sym typeface="Times New Roman"/>
                  </a:rPr>
                  <a:t> for language generation</a:t>
                </a: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Regularization: </a:t>
                </a:r>
                <a:r>
                  <a:rPr lang="en-US" altLang="zh-CN" sz="1870" dirty="0">
                    <a:latin typeface="Times New Roman"/>
                    <a:ea typeface="Times New Roman"/>
                    <a:cs typeface="Times New Roman"/>
                    <a:sym typeface="Times New Roman"/>
                  </a:rPr>
                  <a:t>better generalization, reduced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overfitting</a:t>
                </a:r>
              </a:p>
              <a:p>
                <a:pPr marL="1151461" lvl="2" indent="-237061">
                  <a:lnSpc>
                    <a:spcPct val="125000"/>
                  </a:lnSpc>
                  <a:spcBef>
                    <a:spcPts val="0"/>
                  </a:spcBef>
                  <a:buSzPts val="1400"/>
                </a:pPr>
                <a:r>
                  <a:rPr lang="en-US" altLang="zh-CN" sz="1870" b="1" i="1" dirty="0">
                    <a:latin typeface="Times New Roman"/>
                    <a:ea typeface="Times New Roman"/>
                    <a:cs typeface="Times New Roman"/>
                    <a:sym typeface="Times New Roman"/>
                  </a:rPr>
                  <a:t>Simplification</a:t>
                </a:r>
                <a:r>
                  <a:rPr lang="en-US" altLang="zh-CN" sz="1870" dirty="0">
                    <a:latin typeface="Times New Roman"/>
                    <a:ea typeface="Times New Roman"/>
                    <a:cs typeface="Times New Roman"/>
                    <a:sym typeface="Times New Roman"/>
                  </a:rPr>
                  <a:t> of implementation: reduced </a:t>
                </a:r>
                <a:br>
                  <a:rPr lang="en-US" altLang="zh-CN" sz="1870" dirty="0">
                    <a:latin typeface="Times New Roman"/>
                    <a:ea typeface="Times New Roman"/>
                    <a:cs typeface="Times New Roman"/>
                    <a:sym typeface="Times New Roman"/>
                  </a:rPr>
                </a:br>
                <a:r>
                  <a:rPr lang="en-US" altLang="zh-CN" sz="1870" dirty="0">
                    <a:latin typeface="Times New Roman"/>
                    <a:ea typeface="Times New Roman"/>
                    <a:cs typeface="Times New Roman"/>
                    <a:sym typeface="Times New Roman"/>
                  </a:rPr>
                  <a:t>computational overhead</a:t>
                </a:r>
                <a:endParaRPr lang="en-US" sz="1870" dirty="0">
                  <a:latin typeface="Times New Roman"/>
                  <a:ea typeface="Times New Roman"/>
                  <a:cs typeface="Times New Roman"/>
                  <a:sym typeface="Times New Roman"/>
                </a:endParaRPr>
              </a:p>
            </p:txBody>
          </p:sp>
        </mc:Choice>
        <mc:Fallback xmlns="">
          <p:sp>
            <p:nvSpPr>
              <p:cNvPr id="954" name="Google Shape;954;p86"/>
              <p:cNvSpPr txBox="1">
                <a:spLocks noGrp="1" noRot="1" noChangeAspect="1" noMove="1" noResize="1" noEditPoints="1" noAdjustHandles="1" noChangeArrowheads="1" noChangeShapeType="1" noTextEdit="1"/>
              </p:cNvSpPr>
              <p:nvPr>
                <p:ph type="body" idx="1"/>
              </p:nvPr>
            </p:nvSpPr>
            <p:spPr>
              <a:xfrm>
                <a:off x="49207" y="1610650"/>
                <a:ext cx="6624644" cy="4779989"/>
              </a:xfrm>
              <a:prstGeom prst="rect">
                <a:avLst/>
              </a:prstGeom>
              <a:blipFill>
                <a:blip r:embed="rId5"/>
                <a:stretch>
                  <a:fillRect l="-92"/>
                </a:stretch>
              </a:blipFill>
              <a:ln>
                <a:noFill/>
              </a:ln>
            </p:spPr>
            <p:txBody>
              <a:bodyPr/>
              <a:lstStyle/>
              <a:p>
                <a:r>
                  <a:rPr lang="zh-CN" altLang="en-US">
                    <a:noFill/>
                  </a:rPr>
                  <a:t> </a:t>
                </a:r>
              </a:p>
            </p:txBody>
          </p:sp>
        </mc:Fallback>
      </mc:AlternateContent>
      <p:sp>
        <p:nvSpPr>
          <p:cNvPr id="1071" name="Google Shape;1071;p86"/>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dirty="0">
                <a:latin typeface="Times New Roman"/>
                <a:ea typeface="Times New Roman"/>
                <a:cs typeface="Times New Roman"/>
                <a:sym typeface="Times New Roman"/>
              </a:rPr>
              <a:t>Future Works &amp; Conclusion</a:t>
            </a:r>
            <a:endParaRPr sz="4267" dirty="0">
              <a:solidFill>
                <a:srgbClr val="000000"/>
              </a:solidFill>
              <a:latin typeface="Times New Roman"/>
              <a:ea typeface="Times New Roman"/>
              <a:cs typeface="Times New Roman"/>
              <a:sym typeface="Times New Roman"/>
            </a:endParaRPr>
          </a:p>
        </p:txBody>
      </p:sp>
      <p:sp>
        <p:nvSpPr>
          <p:cNvPr id="1072" name="Google Shape;1072;p86"/>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Visual Story Generation Based on Emotional and Keyword Scheme</a:t>
            </a:r>
            <a:endParaRPr sz="2000" i="1">
              <a:solidFill>
                <a:srgbClr val="C00000"/>
              </a:solidFill>
              <a:latin typeface="Times New Roman"/>
              <a:ea typeface="Times New Roman"/>
              <a:cs typeface="Times New Roman"/>
              <a:sym typeface="Times New Roman"/>
            </a:endParaRPr>
          </a:p>
        </p:txBody>
      </p:sp>
      <p:sp>
        <p:nvSpPr>
          <p:cNvPr id="953" name="Google Shape;953;p86"/>
          <p:cNvSpPr/>
          <p:nvPr/>
        </p:nvSpPr>
        <p:spPr>
          <a:xfrm>
            <a:off x="113964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48926"/>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Future Improvement on Prompting and Model Selection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131623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Performance-oriented optimization</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D271691E-F87C-CACD-9475-8E87412FA600}"/>
              </a:ext>
            </a:extLst>
          </p:cNvPr>
          <p:cNvSpPr>
            <a:spLocks noGrp="1"/>
          </p:cNvSpPr>
          <p:nvPr>
            <p:ph idx="1"/>
          </p:nvPr>
        </p:nvSpPr>
        <p:spPr>
          <a:xfrm>
            <a:off x="4196266" y="1817054"/>
            <a:ext cx="7601545" cy="4598379"/>
          </a:xfrm>
        </p:spPr>
        <p:txBody>
          <a:bodyPr>
            <a:noAutofit/>
          </a:bodyPr>
          <a:lstStyle/>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Increase the scale of generated stories</a:t>
            </a:r>
          </a:p>
          <a:p>
            <a:pPr lvl="1">
              <a:buFont typeface="Wingdings" panose="05000000000000000000" pitchFamily="2" charset="2"/>
              <a:buChar char="à"/>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Expand the number of sentences</a:t>
            </a:r>
          </a:p>
          <a:p>
            <a:pPr lvl="1">
              <a:buFont typeface="Wingdings" panose="05000000000000000000" pitchFamily="2" charset="2"/>
              <a:buChar char="à"/>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Increase plot diversity </a:t>
            </a:r>
          </a:p>
          <a:p>
            <a:pPr marL="457200" lvl="1" indent="0">
              <a:buNone/>
            </a:pPr>
            <a:endParaRPr lang="en-US" altLang="zh-CN" sz="1800" dirty="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Prompting Optimization</a:t>
            </a:r>
            <a:endParaRPr lang="en-US" altLang="zh-CN" sz="1800" b="1" i="1" dirty="0">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sym typeface="Times New Roman" panose="02020603050405020304" pitchFamily="18" charset="0"/>
              </a:rPr>
              <a:t>Enable the model to further understand the task</a:t>
            </a:r>
          </a:p>
          <a:p>
            <a:pPr lvl="2">
              <a:buSzPct val="70000"/>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Continuous prompting</a:t>
            </a:r>
          </a:p>
          <a:p>
            <a:pPr lvl="2">
              <a:buSzPct val="70000"/>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Inductively valid template</a:t>
            </a:r>
          </a:p>
          <a:p>
            <a:pPr marL="457200" lvl="1" indent="0">
              <a:buClr>
                <a:srgbClr val="C00000"/>
              </a:buClr>
              <a:buSzPct val="70000"/>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sym typeface="Times New Roman" panose="02020603050405020304" pitchFamily="18" charset="0"/>
              </a:rPr>
              <a:t>Ensure the unity of the direct elements of the picture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Image prompting</a:t>
            </a:r>
          </a:p>
          <a:p>
            <a:pPr marL="914400" marR="0" lvl="2" indent="0" algn="l" defTabSz="914400" rtl="0" eaLnBrk="1" fontAlgn="auto" latinLnBrk="0" hangingPunct="1">
              <a:lnSpc>
                <a:spcPct val="90000"/>
              </a:lnSpc>
              <a:spcBef>
                <a:spcPts val="500"/>
              </a:spcBef>
              <a:spcAft>
                <a:spcPts val="0"/>
              </a:spcAft>
              <a:buClrTx/>
              <a:buSzPct val="70000"/>
              <a:buNone/>
              <a:tabLst/>
              <a:defRPr/>
            </a:pP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a:t>
            </a:r>
          </a:p>
          <a:p>
            <a:pPr>
              <a:buClr>
                <a:srgbClr val="C00000"/>
              </a:buClr>
            </a:pPr>
            <a:r>
              <a:rPr lang="en-US" altLang="zh-CN" sz="1800" b="1" dirty="0">
                <a:latin typeface="Times New Roman" panose="02020603050405020304" pitchFamily="18" charset="0"/>
                <a:cs typeface="Times New Roman" panose="02020603050405020304" pitchFamily="18" charset="0"/>
                <a:sym typeface="Times New Roman" panose="02020603050405020304" pitchFamily="18" charset="0"/>
              </a:rPr>
              <a:t>Enhance the coupling between text and visual</a:t>
            </a:r>
            <a:endParaRPr lang="en-US" altLang="zh-CN" sz="1800" b="1" i="1" dirty="0">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dirty="0">
                <a:latin typeface="Times New Roman" panose="02020603050405020304" pitchFamily="18" charset="0"/>
                <a:cs typeface="Times New Roman" panose="02020603050405020304" pitchFamily="18" charset="0"/>
                <a:sym typeface="Times New Roman" panose="02020603050405020304" pitchFamily="18" charset="0"/>
              </a:rPr>
              <a:t> Learning language generation from visual features supervision</a:t>
            </a:r>
            <a:endParaRPr lang="en-US" sz="1800" dirty="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9" name="Picture 8">
            <a:extLst>
              <a:ext uri="{FF2B5EF4-FFF2-40B4-BE49-F238E27FC236}">
                <a16:creationId xmlns:a16="http://schemas.microsoft.com/office/drawing/2014/main" id="{56E07D99-B31C-A018-282E-DFF2860AF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23" y="3665946"/>
            <a:ext cx="1417732" cy="1417732"/>
          </a:xfrm>
          <a:prstGeom prst="rect">
            <a:avLst/>
          </a:prstGeom>
        </p:spPr>
      </p:pic>
      <p:pic>
        <p:nvPicPr>
          <p:cNvPr id="10" name="Picture 2">
            <a:extLst>
              <a:ext uri="{FF2B5EF4-FFF2-40B4-BE49-F238E27FC236}">
                <a16:creationId xmlns:a16="http://schemas.microsoft.com/office/drawing/2014/main" id="{359C6FEC-2DEB-0DE7-A7F4-9C8380FB5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89" y="1817054"/>
            <a:ext cx="1375001" cy="13750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5DF9C7DA-4F74-A1DE-88B8-DD07160B8CCA}"/>
              </a:ext>
            </a:extLst>
          </p:cNvPr>
          <p:cNvCxnSpPr>
            <a:stCxn id="10" idx="2"/>
            <a:endCxn id="9" idx="0"/>
          </p:cNvCxnSpPr>
          <p:nvPr/>
        </p:nvCxnSpPr>
        <p:spPr>
          <a:xfrm flipH="1">
            <a:off x="1081689" y="3192055"/>
            <a:ext cx="1" cy="4738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D81617-E772-6E4A-2DFD-1C46D1B523BC}"/>
              </a:ext>
            </a:extLst>
          </p:cNvPr>
          <p:cNvSpPr/>
          <p:nvPr/>
        </p:nvSpPr>
        <p:spPr>
          <a:xfrm>
            <a:off x="367996" y="5557569"/>
            <a:ext cx="3660443" cy="497840"/>
          </a:xfrm>
          <a:prstGeom prst="rect">
            <a:avLst/>
          </a:prstGeom>
          <a:solidFill>
            <a:srgbClr val="6F6F7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sym typeface="Times New Roman" panose="02020603050405020304" pitchFamily="18" charset="0"/>
              </a:rPr>
              <a:t>Generated Image for Next Sentence</a:t>
            </a:r>
            <a:endParaRPr lang="zh-CN" altLang="en-US"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6" name="Rectangle 15">
            <a:extLst>
              <a:ext uri="{FF2B5EF4-FFF2-40B4-BE49-F238E27FC236}">
                <a16:creationId xmlns:a16="http://schemas.microsoft.com/office/drawing/2014/main" id="{BFB858A0-4CB1-1660-3FD4-96219E9162B9}"/>
              </a:ext>
            </a:extLst>
          </p:cNvPr>
          <p:cNvSpPr/>
          <p:nvPr/>
        </p:nvSpPr>
        <p:spPr>
          <a:xfrm>
            <a:off x="2199594" y="3665946"/>
            <a:ext cx="1663658" cy="77882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Next Sentence from Text Pipe</a:t>
            </a:r>
            <a:endParaRPr lang="zh-CN" altLang="en-US"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18" name="Connector: Elbow 17">
            <a:extLst>
              <a:ext uri="{FF2B5EF4-FFF2-40B4-BE49-F238E27FC236}">
                <a16:creationId xmlns:a16="http://schemas.microsoft.com/office/drawing/2014/main" id="{2A8EC487-F650-AB07-0EB1-E88E09BEE4B0}"/>
              </a:ext>
            </a:extLst>
          </p:cNvPr>
          <p:cNvCxnSpPr>
            <a:stCxn id="9" idx="2"/>
            <a:endCxn id="15" idx="0"/>
          </p:cNvCxnSpPr>
          <p:nvPr/>
        </p:nvCxnSpPr>
        <p:spPr>
          <a:xfrm rot="16200000" flipH="1">
            <a:off x="1403008" y="4762358"/>
            <a:ext cx="473891" cy="1116529"/>
          </a:xfrm>
          <a:prstGeom prst="bentConnector3">
            <a:avLst>
              <a:gd name="adj1" fmla="val 2547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E459E25-6462-62A3-1C9E-DA4ADBD6AD67}"/>
              </a:ext>
            </a:extLst>
          </p:cNvPr>
          <p:cNvCxnSpPr>
            <a:cxnSpLocks/>
            <a:stCxn id="16" idx="2"/>
            <a:endCxn id="15" idx="0"/>
          </p:cNvCxnSpPr>
          <p:nvPr/>
        </p:nvCxnSpPr>
        <p:spPr>
          <a:xfrm rot="5400000">
            <a:off x="2058423" y="4584568"/>
            <a:ext cx="1112797" cy="833205"/>
          </a:xfrm>
          <a:prstGeom prst="bentConnector3">
            <a:avLst>
              <a:gd name="adj1" fmla="val 681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812FC1B-196B-DB1A-62BE-B843DA222195}"/>
              </a:ext>
            </a:extLst>
          </p:cNvPr>
          <p:cNvSpPr/>
          <p:nvPr/>
        </p:nvSpPr>
        <p:spPr>
          <a:xfrm>
            <a:off x="2198219" y="1817054"/>
            <a:ext cx="1663658" cy="778826"/>
          </a:xfrm>
          <a:prstGeom prst="rect">
            <a:avLst/>
          </a:prstGeom>
          <a:solidFill>
            <a:srgbClr val="6F6F7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Entities Extraction</a:t>
            </a:r>
            <a:endParaRPr lang="zh-CN" altLang="en-US"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6" name="Rectangle 25">
            <a:extLst>
              <a:ext uri="{FF2B5EF4-FFF2-40B4-BE49-F238E27FC236}">
                <a16:creationId xmlns:a16="http://schemas.microsoft.com/office/drawing/2014/main" id="{824A7892-5C61-4CB1-7605-9BC5D93BCD36}"/>
              </a:ext>
            </a:extLst>
          </p:cNvPr>
          <p:cNvSpPr/>
          <p:nvPr/>
        </p:nvSpPr>
        <p:spPr>
          <a:xfrm>
            <a:off x="649225" y="3233237"/>
            <a:ext cx="434052" cy="3335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28" name="Connector: Elbow 27">
            <a:extLst>
              <a:ext uri="{FF2B5EF4-FFF2-40B4-BE49-F238E27FC236}">
                <a16:creationId xmlns:a16="http://schemas.microsoft.com/office/drawing/2014/main" id="{9822DEB9-5563-75A3-19EE-E5B57CDC89C8}"/>
              </a:ext>
            </a:extLst>
          </p:cNvPr>
          <p:cNvCxnSpPr>
            <a:stCxn id="24" idx="2"/>
            <a:endCxn id="26" idx="3"/>
          </p:cNvCxnSpPr>
          <p:nvPr/>
        </p:nvCxnSpPr>
        <p:spPr>
          <a:xfrm rot="5400000">
            <a:off x="1654597" y="2024561"/>
            <a:ext cx="804132" cy="194677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54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E8E9D3F-8FFC-44B7-BFB9-B2888CCB5A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F95B70E-49FE-488F-A24D-BBE73690ADAD}"/>
              </a:ext>
            </a:extLst>
          </p:cNvPr>
          <p:cNvSpPr/>
          <p:nvPr/>
        </p:nvSpPr>
        <p:spPr>
          <a:xfrm>
            <a:off x="5396" y="0"/>
            <a:ext cx="4566285"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itle 1">
            <a:extLst>
              <a:ext uri="{FF2B5EF4-FFF2-40B4-BE49-F238E27FC236}">
                <a16:creationId xmlns:a16="http://schemas.microsoft.com/office/drawing/2014/main" id="{F60CD426-9688-46E4-B180-6DCB6EB6D5DF}"/>
              </a:ext>
            </a:extLst>
          </p:cNvPr>
          <p:cNvSpPr>
            <a:spLocks noGrp="1"/>
          </p:cNvSpPr>
          <p:nvPr>
            <p:ph type="ctrTitle"/>
          </p:nvPr>
        </p:nvSpPr>
        <p:spPr>
          <a:xfrm>
            <a:off x="625715" y="1122363"/>
            <a:ext cx="3273045" cy="3200400"/>
          </a:xfrm>
        </p:spPr>
        <p:txBody>
          <a:bodyPr>
            <a:normAutofit/>
          </a:bodyPr>
          <a:lstStyle/>
          <a:p>
            <a:pPr algn="l"/>
            <a:r>
              <a:rPr lang="en-US" altLang="zh-CN" sz="3400" b="1">
                <a:latin typeface="Times New Roman" panose="02020603050405020304" pitchFamily="18" charset="0"/>
                <a:cs typeface="Times New Roman" panose="02020603050405020304" pitchFamily="18" charset="0"/>
                <a:sym typeface="Times New Roman" panose="02020603050405020304" pitchFamily="18" charset="0"/>
              </a:rPr>
              <a:t>Visual Story Generation Based on Emotional and Keyword Scheme</a:t>
            </a:r>
            <a:endParaRPr lang="zh-CN" altLang="en-US" sz="3400">
              <a:latin typeface="Times New Roman" panose="02020603050405020304" pitchFamily="18" charset="0"/>
              <a:sym typeface="Times New Roman" panose="02020603050405020304" pitchFamily="18" charset="0"/>
            </a:endParaRPr>
          </a:p>
        </p:txBody>
      </p:sp>
      <p:sp>
        <p:nvSpPr>
          <p:cNvPr id="3" name="Subtitle 2">
            <a:extLst>
              <a:ext uri="{FF2B5EF4-FFF2-40B4-BE49-F238E27FC236}">
                <a16:creationId xmlns:a16="http://schemas.microsoft.com/office/drawing/2014/main" id="{85D77E3F-1DC5-4609-802A-EDE9B17951AD}"/>
              </a:ext>
            </a:extLst>
          </p:cNvPr>
          <p:cNvSpPr>
            <a:spLocks noGrp="1"/>
          </p:cNvSpPr>
          <p:nvPr>
            <p:ph type="subTitle" idx="1"/>
          </p:nvPr>
        </p:nvSpPr>
        <p:spPr>
          <a:xfrm>
            <a:off x="625715" y="4873751"/>
            <a:ext cx="2800773" cy="1358565"/>
          </a:xfrm>
        </p:spPr>
        <p:txBody>
          <a:bodyPr>
            <a:normAutofit/>
          </a:bodyPr>
          <a:lstStyle/>
          <a:p>
            <a:pPr algn="l">
              <a:lnSpc>
                <a:spcPct val="110000"/>
              </a:lnSpc>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Yuetian Chen,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Ruohua</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Li, Bowen Shi,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Peiru</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Liu, &amp; Mei Si</a:t>
            </a:r>
          </a:p>
          <a:p>
            <a:pPr algn="l">
              <a:lnSpc>
                <a:spcPct val="110000"/>
              </a:lnSpc>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lgn="l">
              <a:lnSpc>
                <a:spcPct val="110000"/>
              </a:lnSpc>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5" name="Rectangle 74">
            <a:extLst>
              <a:ext uri="{FF2B5EF4-FFF2-40B4-BE49-F238E27FC236}">
                <a16:creationId xmlns:a16="http://schemas.microsoft.com/office/drawing/2014/main" id="{DF923961-7523-4DA3-A6B8-16492042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758" y="4546920"/>
            <a:ext cx="351253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78A8E423-867B-17CA-8303-F15BF5EE3ED0}"/>
              </a:ext>
            </a:extLst>
          </p:cNvPr>
          <p:cNvSpPr txBox="1"/>
          <p:nvPr/>
        </p:nvSpPr>
        <p:spPr>
          <a:xfrm>
            <a:off x="8047251" y="5990740"/>
            <a:ext cx="415498" cy="369332"/>
          </a:xfrm>
          <a:prstGeom prst="rect">
            <a:avLst/>
          </a:prstGeom>
          <a:noFill/>
        </p:spPr>
        <p:txBody>
          <a:bodyPr wrap="none" rtlCol="0">
            <a:spAutoFit/>
          </a:bodyPr>
          <a:lstStyle/>
          <a:p>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36A38B2-20CA-6DA8-62B9-6324FDF1EF76}"/>
              </a:ext>
            </a:extLst>
          </p:cNvPr>
          <p:cNvSpPr/>
          <p:nvPr/>
        </p:nvSpPr>
        <p:spPr>
          <a:xfrm>
            <a:off x="4861560" y="771987"/>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3AF7E48C-BDED-8F0C-2EF6-4DFFEA009A9C}"/>
              </a:ext>
            </a:extLst>
          </p:cNvPr>
          <p:cNvSpPr/>
          <p:nvPr/>
        </p:nvSpPr>
        <p:spPr>
          <a:xfrm>
            <a:off x="4861560" y="2422900"/>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993472A1-7C9B-4A83-4533-828A13BED1AA}"/>
              </a:ext>
            </a:extLst>
          </p:cNvPr>
          <p:cNvSpPr/>
          <p:nvPr/>
        </p:nvSpPr>
        <p:spPr>
          <a:xfrm>
            <a:off x="4861560" y="4119620"/>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a:extLst>
              <a:ext uri="{FF2B5EF4-FFF2-40B4-BE49-F238E27FC236}">
                <a16:creationId xmlns:a16="http://schemas.microsoft.com/office/drawing/2014/main" id="{BC5F6A89-B8E4-014E-8802-1D860F7129EC}"/>
              </a:ext>
            </a:extLst>
          </p:cNvPr>
          <p:cNvSpPr txBox="1"/>
          <p:nvPr/>
        </p:nvSpPr>
        <p:spPr>
          <a:xfrm>
            <a:off x="8042171" y="5990740"/>
            <a:ext cx="415498" cy="369332"/>
          </a:xfrm>
          <a:prstGeom prst="rect">
            <a:avLst/>
          </a:prstGeom>
          <a:noFill/>
          <a:ln w="19050">
            <a:noFill/>
          </a:ln>
        </p:spPr>
        <p:txBody>
          <a:bodyPr wrap="none" rtlCol="0">
            <a:spAutoFit/>
          </a:bodyPr>
          <a:lstStyle/>
          <a:p>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088DF23-20D9-E8FB-6B4E-737E3C2A7991}"/>
              </a:ext>
            </a:extLst>
          </p:cNvPr>
          <p:cNvSpPr txBox="1"/>
          <p:nvPr/>
        </p:nvSpPr>
        <p:spPr>
          <a:xfrm>
            <a:off x="5049520" y="1267978"/>
            <a:ext cx="2931160" cy="400110"/>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Ethan turned the oven on. </a:t>
            </a:r>
            <a:endParaRPr lang="zh-CN" altLang="en-US" sz="20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259BB98-BB06-8C88-A6EE-D01B055DCF47}"/>
              </a:ext>
            </a:extLst>
          </p:cNvPr>
          <p:cNvSpPr txBox="1"/>
          <p:nvPr/>
        </p:nvSpPr>
        <p:spPr>
          <a:xfrm>
            <a:off x="5049520" y="2918891"/>
            <a:ext cx="2931160" cy="400110"/>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He put a potato in the oven.</a:t>
            </a:r>
            <a:endParaRPr lang="zh-CN" altLang="en-US" sz="20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C8B97FF-8E70-A6C7-06DB-8983D72C0E52}"/>
              </a:ext>
            </a:extLst>
          </p:cNvPr>
          <p:cNvSpPr txBox="1"/>
          <p:nvPr/>
        </p:nvSpPr>
        <p:spPr>
          <a:xfrm>
            <a:off x="5049520" y="4519808"/>
            <a:ext cx="2931160" cy="707886"/>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Suddenly, he smelled the potato is burning</a:t>
            </a:r>
            <a:endParaRPr lang="zh-CN" altLang="en-US" sz="200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101D1AA-A87D-D8D1-061C-DAADF8270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474" y="771987"/>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AE8C84-6F65-317F-A644-D32487610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4093" y="771987"/>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538D89C-5ABF-9487-CE25-A33580519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788" y="2422900"/>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CF33D92-0938-9EA3-2675-EF321EE987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4092" y="2422899"/>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050331F-1A81-84D4-6847-2482C6AFF1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4092" y="4119620"/>
            <a:ext cx="1371600" cy="13716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14A351E-65DC-3BC3-CEB6-3480177FCA1F}"/>
              </a:ext>
            </a:extLst>
          </p:cNvPr>
          <p:cNvSpPr txBox="1"/>
          <p:nvPr/>
        </p:nvSpPr>
        <p:spPr>
          <a:xfrm>
            <a:off x="600570" y="5990740"/>
            <a:ext cx="6596380"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Rensselaer Polytechnic Institute</a:t>
            </a:r>
          </a:p>
        </p:txBody>
      </p:sp>
      <p:pic>
        <p:nvPicPr>
          <p:cNvPr id="2064" name="Picture 16">
            <a:extLst>
              <a:ext uri="{FF2B5EF4-FFF2-40B4-BE49-F238E27FC236}">
                <a16:creationId xmlns:a16="http://schemas.microsoft.com/office/drawing/2014/main" id="{D348FC0C-BA83-43B1-9059-133BFEA3A5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681" y="477926"/>
            <a:ext cx="2423160" cy="58812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C1416FB-5D5D-98F7-13C1-D6CCA41176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788" y="4119620"/>
            <a:ext cx="1371600" cy="13716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29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4C22DF-8D2E-4A92-AE49-B719F540AEFB}"/>
              </a:ext>
            </a:extLst>
          </p:cNvPr>
          <p:cNvSpPr txBox="1">
            <a:spLocks/>
          </p:cNvSpPr>
          <p:nvPr/>
        </p:nvSpPr>
        <p:spPr>
          <a:xfrm>
            <a:off x="158304" y="-271121"/>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sym typeface="Times New Roman" panose="02020603050405020304" pitchFamily="18" charset="0"/>
              </a:rPr>
              <a:t>Reference</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54F5AFAC-3EF8-4907-B79A-BC482D4E605D}"/>
              </a:ext>
            </a:extLst>
          </p:cNvPr>
          <p:cNvSpPr txBox="1"/>
          <p:nvPr/>
        </p:nvSpPr>
        <p:spPr>
          <a:xfrm>
            <a:off x="305267" y="1054441"/>
            <a:ext cx="10461793" cy="569848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Banerjee, S.,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Lavie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2005. METEOR: An automatic metric for MT evaluation with improved correlation with human judgments. In Proceedings of the ACL Work- shop on Intrinsic and Extrinsic Evaluation Measures for Machine Translation and/or Summarization, 65–72. Ann Arbor, Michigan: Association for Computational Linguistics.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Fan, A.; Lewis, M.; and Dauphin, Y. 2018. Hierarchical neural story generation. In Proceedings of the 56th Annual Meeting of the Association for Computational Linguistics (Volume 1: Long Papers), 889–898. Melbourne, Australia: Association for Computational Linguistics.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Gerv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́as, P.;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ıaz-Agudo</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B.;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Peinado</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Herv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́as, R. 2005. Story plot generation based on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cbr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Knowl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Based Syst.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Ibrahim, B. I. E.;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Eyharabide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V.; Le Page, V.;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Billiet</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2022. Few-shot object detection: Application to medieval musicological studies. Journal of Imaging 8(2).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Kiros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Zhu, Y.;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Salakhutdinov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Zemel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Urta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sun, R.; Torralba, A.; and Fidler, S. 2015. Skip-thought vectors. In Cortes, C.; Lawrence, N.; Lee, D.; Sugiyama, M.; and Garnett, R., eds., Advances in Neural Information Processing Systems, volume 28. Curran Associates, Inc.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 B.; Lee-Urban, S.; Johnston, G.;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Riedl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M. 2013. Story generation with crowdsourced plot graphs. Proceed-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ings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of the 27th AAAI Conference on Artificial Intelligence, AAAI 2013 598–604.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C.-Y.,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Och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J. 2004. ORANGE: a method for evaluating automatic evaluation metrics for machine trans-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In COLING 2004: Proceedings of the 20th Interna-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tional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Conference on Computational Linguistics, 501–507. Geneva, Switzerland: COLING.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T.-Y.; Maire, M.;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Belongie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Bourdev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Girshick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Hays, J.;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Perona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Ramanan,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Zitnick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L.; and Doll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2014. Microsoft coco: Common objects in context.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T.-Y.; Doll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Girshick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He, K.; Hariharan, B.;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Belongie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 2016. Feature pyramid networks for object detection.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B. Y.; Zhou, W.; Shen, M.; Zhou, P.;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Bhagavatula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Choi, Y.; and Ren, X. 2019.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Commongen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constrained text generation challenge for generative commonsense rea-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soning</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arXiv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preprint arXiv:1911.03705.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Liu, D.; Li, J.; Yu, M.-H.; Huang, Z.; Liu, G.; Zhao, D.; and Yan, R. 2020. A character-centric neural model for auto- mated story generation. Proceedings of the AAAI Confer-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ence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on Artificial Intelligence 34(02):1725–1732.</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Meehan, J. R. 1977. Tale-spin, an interactive program that writes stories. In IJCAI.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Montfort, N. 2007. Generating narrative variation in inter- active fiction. Dissertations available from ProQuest.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N.; Chambers, N.; He, X.; Parikh, D.; Batra,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Vanderwende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Kohli, P.; and Allen, J. 2016a. A corpus and evaluation framework for deeper understanding of commonsense stories.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arXiv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preprint arXiv:1604.01696.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Grealish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Chambers, N.; Allen, J.;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Vanderwende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2016b.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CaTeRS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Causal and temporal re-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scheme for semantic annotation of event structures. In Proceedings of the Fourth Workshop on Events, 51–61. San Diego, California: Association for Computational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Linguis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Onega, S.,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Landa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J. A. G. 2014. Narratology: an intro- duction. Routledge.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Post, M. 2018. A call for clarity in reporting BLEU scores. In Proceedings of the Third Conference on Machine Trans-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Research Papers, 186–191. Belgium, Brussels: As- sociation for Computational Linguistics.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Radford, A.; Kim, J. W.;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Hallacy</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Ramesh, A.; Goh, G.; Agarwal, S.; Sastry, G.;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Askell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Mishkin, P.; Clark, J.; Krueger, G.;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Sutskever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 2021. Learning transferable visual models from natural language supervision.</a:t>
            </a:r>
          </a:p>
        </p:txBody>
      </p:sp>
      <p:sp>
        <p:nvSpPr>
          <p:cNvPr id="6" name="Rectangle 5">
            <a:hlinkClick r:id="rId3" action="ppaction://hlinksldjump"/>
            <a:extLst>
              <a:ext uri="{FF2B5EF4-FFF2-40B4-BE49-F238E27FC236}">
                <a16:creationId xmlns:a16="http://schemas.microsoft.com/office/drawing/2014/main" id="{0072AAF3-F575-4949-A6A0-14F0EB54AE51}"/>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2694996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87"/>
          <p:cNvSpPr/>
          <p:nvPr/>
        </p:nvSpPr>
        <p:spPr>
          <a:xfrm>
            <a:off x="11403589"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1079" name="Google Shape;1079;p87"/>
          <p:cNvSpPr txBox="1"/>
          <p:nvPr/>
        </p:nvSpPr>
        <p:spPr>
          <a:xfrm>
            <a:off x="158304" y="-27746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chemeClr val="dk1"/>
              </a:buClr>
              <a:buSzPts val="3200"/>
            </a:pPr>
            <a:endParaRPr sz="4267">
              <a:solidFill>
                <a:srgbClr val="000000"/>
              </a:solidFill>
              <a:latin typeface="Times New Roman"/>
              <a:ea typeface="Times New Roman"/>
              <a:cs typeface="Times New Roman"/>
              <a:sym typeface="Times New Roman"/>
            </a:endParaRPr>
          </a:p>
        </p:txBody>
      </p:sp>
      <p:sp>
        <p:nvSpPr>
          <p:cNvPr id="1080" name="Google Shape;1080;p87"/>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latin typeface="Times New Roman"/>
                <a:ea typeface="Times New Roman"/>
                <a:cs typeface="Times New Roman"/>
                <a:sym typeface="Times New Roman"/>
              </a:rPr>
              <a:t>Q &amp; A</a:t>
            </a:r>
            <a:endParaRPr sz="1467"/>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4B9D50-5890-268A-FA21-D7A9E480D789}"/>
                  </a:ext>
                </a:extLst>
              </p:cNvPr>
              <p:cNvSpPr txBox="1"/>
              <p:nvPr/>
            </p:nvSpPr>
            <p:spPr>
              <a:xfrm>
                <a:off x="225549" y="978249"/>
                <a:ext cx="11569700" cy="5927264"/>
              </a:xfrm>
              <a:prstGeom prst="rect">
                <a:avLst/>
              </a:prstGeom>
              <a:noFill/>
            </p:spPr>
            <p:txBody>
              <a:bodyPr wrap="square">
                <a:spAutoFit/>
              </a:bodyPr>
              <a:lstStyle/>
              <a:p>
                <a:pPr marL="0" marR="0" lvl="0" indent="0" algn="l" defTabSz="914400" rtl="0" eaLnBrk="1" fontAlgn="auto" latinLnBrk="0" hangingPunct="1">
                  <a:spcBef>
                    <a:spcPts val="0"/>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1. State-of-the-art Work of Short Narrative Creation</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Separate authoring need from story composition need</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 Prompt-based learning for image generation</a:t>
                </a: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2. Statement of the work</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Basic Principle: Visual + Text Interactive Generation</a:t>
                </a: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3. Implementation of an End-to-end Pipeline</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Part 1 – Suggester &amp; </a:t>
                </a:r>
                <a:r>
                  <a:rPr lang="en-US" altLang="zh-CN" sz="2000" dirty="0">
                    <a:solidFill>
                      <a:srgbClr val="000000"/>
                    </a:solidFill>
                    <a:latin typeface="Times New Roman" panose="02020603050405020304" pitchFamily="18" charset="0"/>
                    <a:ea typeface="Times New Roman"/>
                    <a:cs typeface="Times New Roman" panose="02020603050405020304" pitchFamily="18" charset="0"/>
                    <a:sym typeface="Times New Roman"/>
                  </a:rPr>
                  <a:t>Prompt Learning</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70927" marR="0" lvl="1" indent="0" algn="l" defTabSz="914400" rtl="0" eaLnBrk="1" fontAlgn="auto" latinLnBrk="0" hangingPunct="1">
                  <a:spcBef>
                    <a:spcPts val="667"/>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Wingdings" panose="05000000000000000000" pitchFamily="2" charset="2"/>
                  </a:rPr>
                  <a:t></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Named Entities + Sentiments Label + Context = Controlled story</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13827" marR="0" lvl="1" indent="-342900" algn="l" defTabSz="914400" rtl="0" eaLnBrk="1" fontAlgn="auto" latinLnBrk="0" hangingPunct="1">
                  <a:spcBef>
                    <a:spcPts val="667"/>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Part 2 – Knowledge distillation</a:t>
                </a:r>
              </a:p>
              <a:p>
                <a:pPr marL="270927" marR="0" lvl="1" indent="0" algn="l" defTabSz="914400" rtl="0" eaLnBrk="1" fontAlgn="auto" latinLnBrk="0" hangingPunct="1">
                  <a:spcBef>
                    <a:spcPts val="667"/>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Wingdings" panose="05000000000000000000" pitchFamily="2" charset="2"/>
                  </a:rPr>
                  <a:t></a:t>
                </a:r>
                <a:r>
                  <a:rPr lang="en-US" altLang="zh-CN" sz="2000"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14:m>
                  <m:oMath xmlns:m="http://schemas.openxmlformats.org/officeDocument/2006/math">
                    <m:sSub>
                      <m:sSubPr>
                        <m:ctrlPr>
                          <a:rPr lang="en-US" altLang="zh-CN" sz="20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2000" i="1" smtClean="0">
                            <a:latin typeface="Cambria Math" panose="02040503050406030204" pitchFamily="18" charset="0"/>
                            <a:ea typeface="Cambria Math" panose="02040503050406030204" pitchFamily="18" charset="0"/>
                            <a:cs typeface="Times New Roman"/>
                            <a:sym typeface="Times New Roman"/>
                          </a:rPr>
                          <m:t>ℒ</m:t>
                        </m:r>
                      </m:e>
                      <m:sub>
                        <m:r>
                          <a:rPr lang="en-US" altLang="zh-CN" sz="2000" b="0" i="1" smtClean="0">
                            <a:latin typeface="Cambria Math" panose="02040503050406030204" pitchFamily="18" charset="0"/>
                            <a:ea typeface="Cambria Math" panose="02040503050406030204" pitchFamily="18" charset="0"/>
                            <a:cs typeface="Times New Roman"/>
                            <a:sym typeface="Times New Roman"/>
                          </a:rPr>
                          <m:t>𝑡𝑜𝑡𝑎𝑙</m:t>
                        </m:r>
                      </m:sub>
                    </m:sSub>
                    <m:r>
                      <a:rPr lang="en-US" altLang="zh-CN" sz="20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2000" i="1">
                            <a:latin typeface="Cambria Math" panose="02040503050406030204" pitchFamily="18" charset="0"/>
                            <a:ea typeface="Cambria Math" panose="02040503050406030204" pitchFamily="18" charset="0"/>
                            <a:cs typeface="Times New Roman"/>
                            <a:sym typeface="Times New Roman"/>
                          </a:rPr>
                        </m:ctrlPr>
                      </m:sSubPr>
                      <m:e>
                        <m:r>
                          <a:rPr lang="en-US" altLang="zh-CN" sz="2000" i="1">
                            <a:latin typeface="Cambria Math" panose="02040503050406030204" pitchFamily="18" charset="0"/>
                            <a:ea typeface="Cambria Math" panose="02040503050406030204" pitchFamily="18" charset="0"/>
                            <a:cs typeface="Times New Roman"/>
                            <a:sym typeface="Times New Roman"/>
                          </a:rPr>
                          <m:t>𝛼</m:t>
                        </m:r>
                      </m:e>
                      <m:sub>
                        <m:r>
                          <a:rPr lang="en-US" altLang="zh-CN" sz="2000" b="0" i="1" smtClean="0">
                            <a:latin typeface="Cambria Math" panose="02040503050406030204" pitchFamily="18" charset="0"/>
                            <a:ea typeface="Cambria Math" panose="02040503050406030204" pitchFamily="18" charset="0"/>
                            <a:cs typeface="Times New Roman"/>
                            <a:sym typeface="Times New Roman"/>
                          </a:rPr>
                          <m:t>𝑐𝑒</m:t>
                        </m:r>
                      </m:sub>
                    </m:sSub>
                    <m:sSub>
                      <m:sSubPr>
                        <m:ctrlPr>
                          <a:rPr lang="en-US" altLang="zh-CN" sz="2000" i="1">
                            <a:latin typeface="Cambria Math" panose="02040503050406030204" pitchFamily="18" charset="0"/>
                            <a:ea typeface="Cambria Math" panose="02040503050406030204" pitchFamily="18" charset="0"/>
                            <a:cs typeface="Times New Roman"/>
                            <a:sym typeface="Times New Roman"/>
                          </a:rPr>
                        </m:ctrlPr>
                      </m:sSubPr>
                      <m:e>
                        <m:r>
                          <a:rPr lang="en-US" altLang="zh-CN" sz="2000" i="1">
                            <a:latin typeface="Cambria Math" panose="02040503050406030204" pitchFamily="18" charset="0"/>
                            <a:ea typeface="Cambria Math" panose="02040503050406030204" pitchFamily="18" charset="0"/>
                            <a:cs typeface="Times New Roman"/>
                            <a:sym typeface="Times New Roman"/>
                          </a:rPr>
                          <m:t>ℒ</m:t>
                        </m:r>
                      </m:e>
                      <m:sub>
                        <m:r>
                          <a:rPr lang="en-US" altLang="zh-CN" sz="2000" i="1">
                            <a:latin typeface="Cambria Math" panose="02040503050406030204" pitchFamily="18" charset="0"/>
                            <a:ea typeface="Cambria Math" panose="02040503050406030204" pitchFamily="18" charset="0"/>
                            <a:cs typeface="Times New Roman"/>
                            <a:sym typeface="Times New Roman"/>
                          </a:rPr>
                          <m:t>𝑐𝑒</m:t>
                        </m:r>
                      </m:sub>
                    </m:sSub>
                    <m:r>
                      <a:rPr lang="en-US" altLang="zh-CN" sz="20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2000" b="0" i="1" smtClean="0">
                            <a:latin typeface="Cambria Math" panose="02040503050406030204" pitchFamily="18" charset="0"/>
                            <a:ea typeface="Cambria Math" panose="02040503050406030204" pitchFamily="18" charset="0"/>
                            <a:cs typeface="Times New Roman"/>
                            <a:sym typeface="Times New Roman"/>
                          </a:rPr>
                        </m:ctrlPr>
                      </m:sSubPr>
                      <m:e>
                        <m:r>
                          <a:rPr lang="en-US" altLang="zh-CN" sz="2000" b="0" i="1" smtClean="0">
                            <a:latin typeface="Cambria Math" panose="02040503050406030204" pitchFamily="18" charset="0"/>
                            <a:ea typeface="Cambria Math" panose="02040503050406030204" pitchFamily="18" charset="0"/>
                            <a:cs typeface="Times New Roman"/>
                            <a:sym typeface="Times New Roman"/>
                          </a:rPr>
                          <m:t>𝛼</m:t>
                        </m:r>
                      </m:e>
                      <m:sub>
                        <m:r>
                          <a:rPr lang="en-US" altLang="zh-CN" sz="2000" b="0" i="1" smtClean="0">
                            <a:latin typeface="Cambria Math" panose="02040503050406030204" pitchFamily="18" charset="0"/>
                            <a:ea typeface="Cambria Math" panose="02040503050406030204" pitchFamily="18" charset="0"/>
                            <a:cs typeface="Times New Roman"/>
                            <a:sym typeface="Times New Roman"/>
                          </a:rPr>
                          <m:t>𝑚𝑙𝑚</m:t>
                        </m:r>
                      </m:sub>
                    </m:sSub>
                  </m:oMath>
                </a14:m>
                <a:r>
                  <a:rPr lang="en-US" altLang="zh-CN" sz="2000" dirty="0">
                    <a:ea typeface="Cambria Math" panose="02040503050406030204" pitchFamily="18" charset="0"/>
                    <a:cs typeface="Times New Roman"/>
                    <a:sym typeface="Times New Roman"/>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Times New Roman"/>
                            <a:sym typeface="Times New Roman"/>
                          </a:rPr>
                        </m:ctrlPr>
                      </m:sSubPr>
                      <m:e>
                        <m:r>
                          <a:rPr lang="en-US" altLang="zh-CN" sz="2000" i="1">
                            <a:latin typeface="Cambria Math" panose="02040503050406030204" pitchFamily="18" charset="0"/>
                            <a:ea typeface="Cambria Math" panose="02040503050406030204" pitchFamily="18" charset="0"/>
                            <a:cs typeface="Times New Roman"/>
                            <a:sym typeface="Times New Roman"/>
                          </a:rPr>
                          <m:t>ℒ</m:t>
                        </m:r>
                      </m:e>
                      <m:sub>
                        <m:r>
                          <a:rPr lang="en-US" altLang="zh-CN" sz="2000" i="1">
                            <a:latin typeface="Cambria Math" panose="02040503050406030204" pitchFamily="18" charset="0"/>
                            <a:ea typeface="Cambria Math" panose="02040503050406030204" pitchFamily="18" charset="0"/>
                            <a:cs typeface="Times New Roman"/>
                            <a:sym typeface="Times New Roman"/>
                          </a:rPr>
                          <m:t>𝑚𝑙𝑚</m:t>
                        </m:r>
                      </m:sub>
                    </m:sSub>
                    <m:r>
                      <a:rPr lang="en-US" altLang="zh-CN" sz="2000" b="0" i="1" smtClean="0">
                        <a:latin typeface="Cambria Math" panose="02040503050406030204" pitchFamily="18" charset="0"/>
                        <a:ea typeface="Cambria Math" panose="02040503050406030204" pitchFamily="18" charset="0"/>
                        <a:cs typeface="Times New Roman"/>
                        <a:sym typeface="Times New Roman"/>
                      </a:rPr>
                      <m:t>+</m:t>
                    </m:r>
                    <m:sSub>
                      <m:sSubPr>
                        <m:ctrlPr>
                          <a:rPr lang="en-US" altLang="zh-CN" sz="2000" i="1">
                            <a:latin typeface="Cambria Math" panose="02040503050406030204" pitchFamily="18" charset="0"/>
                            <a:ea typeface="Cambria Math" panose="02040503050406030204" pitchFamily="18" charset="0"/>
                            <a:cs typeface="Times New Roman"/>
                            <a:sym typeface="Times New Roman"/>
                          </a:rPr>
                        </m:ctrlPr>
                      </m:sSubPr>
                      <m:e>
                        <m:r>
                          <a:rPr lang="en-US" altLang="zh-CN" sz="2000" i="1">
                            <a:latin typeface="Cambria Math" panose="02040503050406030204" pitchFamily="18" charset="0"/>
                            <a:ea typeface="Cambria Math" panose="02040503050406030204" pitchFamily="18" charset="0"/>
                            <a:cs typeface="Times New Roman"/>
                            <a:sym typeface="Times New Roman"/>
                          </a:rPr>
                          <m:t>𝛼</m:t>
                        </m:r>
                      </m:e>
                      <m:sub>
                        <m:r>
                          <a:rPr lang="en-US" altLang="zh-CN" sz="2000" b="0" i="1" smtClean="0">
                            <a:latin typeface="Cambria Math" panose="02040503050406030204" pitchFamily="18" charset="0"/>
                            <a:ea typeface="Cambria Math" panose="02040503050406030204" pitchFamily="18" charset="0"/>
                            <a:cs typeface="Times New Roman"/>
                            <a:sym typeface="Times New Roman"/>
                          </a:rPr>
                          <m:t>𝑐𝑜𝑠</m:t>
                        </m:r>
                      </m:sub>
                    </m:sSub>
                    <m:sSub>
                      <m:sSubPr>
                        <m:ctrlPr>
                          <a:rPr lang="en-US" altLang="zh-CN" sz="2000" i="1">
                            <a:latin typeface="Cambria Math" panose="02040503050406030204" pitchFamily="18" charset="0"/>
                            <a:ea typeface="Cambria Math" panose="02040503050406030204" pitchFamily="18" charset="0"/>
                            <a:cs typeface="Times New Roman"/>
                            <a:sym typeface="Times New Roman"/>
                          </a:rPr>
                        </m:ctrlPr>
                      </m:sSubPr>
                      <m:e>
                        <m:r>
                          <a:rPr lang="en-US" altLang="zh-CN" sz="2000" i="1">
                            <a:latin typeface="Cambria Math" panose="02040503050406030204" pitchFamily="18" charset="0"/>
                            <a:ea typeface="Cambria Math" panose="02040503050406030204" pitchFamily="18" charset="0"/>
                            <a:cs typeface="Times New Roman"/>
                            <a:sym typeface="Times New Roman"/>
                          </a:rPr>
                          <m:t>ℒ</m:t>
                        </m:r>
                      </m:e>
                      <m:sub>
                        <m:r>
                          <a:rPr lang="en-US" altLang="zh-CN" sz="2000" i="1">
                            <a:latin typeface="Cambria Math" panose="02040503050406030204" pitchFamily="18" charset="0"/>
                            <a:ea typeface="Cambria Math" panose="02040503050406030204" pitchFamily="18" charset="0"/>
                            <a:cs typeface="Times New Roman"/>
                            <a:sym typeface="Times New Roman"/>
                          </a:rPr>
                          <m:t>𝑐𝑜𝑠</m:t>
                        </m:r>
                      </m:sub>
                    </m:sSub>
                  </m:oMath>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4. Demo - http://vsg-ek.herokuapp.com/</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Modify suggested keywords for real-time plot changes based on requirements</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5. Future Improvement </a:t>
                </a:r>
                <a:r>
                  <a:rPr lang="en-US" altLang="zh-CN" sz="2000" dirty="0">
                    <a:solidFill>
                      <a:srgbClr val="C00000"/>
                    </a:solidFill>
                    <a:latin typeface="Times New Roman" panose="02020603050405020304" pitchFamily="18" charset="0"/>
                    <a:ea typeface="Times New Roman"/>
                    <a:cs typeface="Times New Roman" panose="02020603050405020304" pitchFamily="18" charset="0"/>
                    <a:sym typeface="Times New Roman"/>
                  </a:rPr>
                  <a:t>&amp; Conclusion</a:t>
                </a:r>
                <a:endParaRPr kumimoji="0"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565143" marR="0" lvl="1" indent="-285750" algn="l" defTabSz="914400" rtl="0" eaLnBrk="1" fontAlgn="auto" latinLnBrk="0" hangingPunct="1">
                  <a:spcBef>
                    <a:spcPts val="533"/>
                  </a:spcBef>
                  <a:spcAft>
                    <a:spcPts val="0"/>
                  </a:spcAft>
                  <a:buClr>
                    <a:srgbClr val="000000"/>
                  </a:buClr>
                  <a:buSzPts val="1300"/>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lang="en-US" altLang="zh-CN" sz="2000" i="1" dirty="0">
                    <a:latin typeface="Times New Roman"/>
                    <a:ea typeface="Times New Roman"/>
                    <a:cs typeface="Times New Roman"/>
                    <a:sym typeface="Times New Roman"/>
                  </a:rPr>
                  <a:t>Jensen-Shannon divergence</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 &amp; </a:t>
                </a:r>
                <a:r>
                  <a:rPr lang="en-US" altLang="zh-CN" sz="2000" i="1" dirty="0">
                    <a:latin typeface="Times New Roman"/>
                    <a:ea typeface="Times New Roman"/>
                    <a:cs typeface="Times New Roman"/>
                    <a:sym typeface="Times New Roman"/>
                  </a:rPr>
                  <a:t>self-distillation</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C04B9D50-5890-268A-FA21-D7A9E480D789}"/>
                  </a:ext>
                </a:extLst>
              </p:cNvPr>
              <p:cNvSpPr txBox="1">
                <a:spLocks noRot="1" noChangeAspect="1" noMove="1" noResize="1" noEditPoints="1" noAdjustHandles="1" noChangeArrowheads="1" noChangeShapeType="1" noTextEdit="1"/>
              </p:cNvSpPr>
              <p:nvPr/>
            </p:nvSpPr>
            <p:spPr>
              <a:xfrm>
                <a:off x="225549" y="978249"/>
                <a:ext cx="11569700" cy="5927264"/>
              </a:xfrm>
              <a:prstGeom prst="rect">
                <a:avLst/>
              </a:prstGeom>
              <a:blipFill>
                <a:blip r:embed="rId3"/>
                <a:stretch>
                  <a:fillRect l="-527" t="-514" b="-822"/>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chemeClr val="dk1"/>
              </a:buClr>
              <a:buSzPts val="3200"/>
            </a:pPr>
            <a:r>
              <a:rPr lang="en-US" altLang="zh-CN" sz="4267">
                <a:solidFill>
                  <a:schemeClr val="dk1"/>
                </a:solidFill>
                <a:latin typeface="Times New Roman"/>
                <a:ea typeface="Times New Roman"/>
                <a:cs typeface="Times New Roman"/>
                <a:sym typeface="Times New Roman"/>
              </a:rPr>
              <a:t>Motivation</a:t>
            </a:r>
            <a:endParaRPr sz="4267">
              <a:latin typeface="Times New Roman"/>
              <a:ea typeface="Times New Roman"/>
              <a:cs typeface="Times New Roman"/>
              <a:sym typeface="Times New Roman"/>
            </a:endParaRPr>
          </a:p>
        </p:txBody>
      </p:sp>
      <p:sp>
        <p:nvSpPr>
          <p:cNvPr id="590" name="Google Shape;590;p74"/>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591" name="Google Shape;591;p74"/>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592" name="Google Shape;592;p74"/>
          <p:cNvSpPr txBox="1"/>
          <p:nvPr/>
        </p:nvSpPr>
        <p:spPr>
          <a:xfrm>
            <a:off x="303400" y="1457867"/>
            <a:ext cx="6268800" cy="4939773"/>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Commercial AI text generators</a:t>
            </a:r>
            <a:endParaRPr i="1" dirty="0">
              <a:solidFill>
                <a:schemeClr val="dk1"/>
              </a:solidFill>
              <a:latin typeface="Times New Roman"/>
              <a:ea typeface="Times New Roman"/>
              <a:cs typeface="Times New Roman"/>
              <a:sym typeface="Times New Roman"/>
            </a:endParaRPr>
          </a:p>
          <a:p>
            <a:pPr marL="457189">
              <a:lnSpc>
                <a:spcPct val="125000"/>
              </a:lnSpc>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Jasper:</a:t>
            </a:r>
            <a:r>
              <a:rPr lang="zh-CN" altLang="en-US" i="1" dirty="0">
                <a:solidFill>
                  <a:schemeClr val="dk1"/>
                </a:solidFill>
                <a:latin typeface="Times New Roman"/>
                <a:ea typeface="Times New Roman"/>
                <a:cs typeface="Times New Roman"/>
                <a:sym typeface="Times New Roman"/>
              </a:rPr>
              <a:t> </a:t>
            </a:r>
            <a:r>
              <a:rPr lang="en-US" altLang="zh-CN" i="1" u="sng" dirty="0">
                <a:solidFill>
                  <a:schemeClr val="hlink"/>
                </a:solidFill>
                <a:latin typeface="Times New Roman"/>
                <a:ea typeface="Times New Roman"/>
                <a:cs typeface="Times New Roman"/>
                <a:sym typeface="Times New Roman"/>
                <a:hlinkClick r:id="rId3"/>
              </a:rPr>
              <a:t>https://www.jasper.ai/</a:t>
            </a:r>
            <a:endParaRPr i="1"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err="1">
                <a:solidFill>
                  <a:schemeClr val="dk1"/>
                </a:solidFill>
                <a:latin typeface="Times New Roman"/>
                <a:ea typeface="Times New Roman"/>
                <a:cs typeface="Times New Roman"/>
                <a:sym typeface="Times New Roman"/>
              </a:rPr>
              <a:t>Rytr</a:t>
            </a:r>
            <a:r>
              <a:rPr lang="en-US" altLang="zh-CN" dirty="0">
                <a:solidFill>
                  <a:schemeClr val="dk1"/>
                </a:solidFill>
                <a:latin typeface="Times New Roman"/>
                <a:ea typeface="Times New Roman"/>
                <a:cs typeface="Times New Roman"/>
                <a:sym typeface="Times New Roman"/>
              </a:rPr>
              <a:t>: </a:t>
            </a:r>
            <a:r>
              <a:rPr lang="en-US" altLang="zh-CN" i="1" u="sng" dirty="0">
                <a:solidFill>
                  <a:schemeClr val="hlink"/>
                </a:solidFill>
                <a:latin typeface="Times New Roman"/>
                <a:ea typeface="Times New Roman"/>
                <a:cs typeface="Times New Roman"/>
                <a:sym typeface="Times New Roman"/>
                <a:hlinkClick r:id="rId4"/>
              </a:rPr>
              <a:t>https://rytr.me/</a:t>
            </a:r>
            <a:endParaRPr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Times New Roman"/>
              </a:rPr>
              <a:t>…</a:t>
            </a:r>
            <a:endParaRPr lang="en-US" dirty="0">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No direct control over the generated content</a:t>
            </a:r>
            <a:endParaRPr lang="en-US" b="1">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No image generation</a:t>
            </a:r>
          </a:p>
          <a:p>
            <a:pPr lvl="1">
              <a:lnSpc>
                <a:spcPct val="125000"/>
              </a:lnSpc>
              <a:buClr>
                <a:srgbClr val="C00000"/>
              </a:buClr>
              <a:buSzPts val="1400"/>
            </a:pPr>
            <a:r>
              <a:rPr lang="en-US" altLang="zh-CN" b="1" dirty="0">
                <a:solidFill>
                  <a:schemeClr val="dk1"/>
                </a:solidFill>
                <a:latin typeface="Times New Roman"/>
                <a:ea typeface="Times New Roman"/>
                <a:cs typeface="Times New Roman"/>
                <a:sym typeface="Wingdings" panose="05000000000000000000" pitchFamily="2" charset="2"/>
              </a:rPr>
              <a:t></a:t>
            </a:r>
            <a:r>
              <a:rPr lang="en-US" altLang="zh-CN" b="1"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Even if invoking a separate image generation process</a:t>
            </a:r>
            <a:endParaRPr lang="en-US" altLang="zh-CN" b="1" dirty="0">
              <a:solidFill>
                <a:schemeClr val="dk1"/>
              </a:solidFill>
              <a:latin typeface="Times New Roman"/>
              <a:ea typeface="Times New Roman"/>
              <a:cs typeface="Times New Roman"/>
              <a:sym typeface="Times New Roman"/>
            </a:endParaRPr>
          </a:p>
          <a:p>
            <a:pPr lvl="1">
              <a:lnSpc>
                <a:spcPct val="125000"/>
              </a:lnSpc>
              <a:buClr>
                <a:srgbClr val="C00000"/>
              </a:buClr>
              <a:buSzPts val="1400"/>
            </a:pPr>
            <a:r>
              <a:rPr lang="en-US" altLang="zh-CN" dirty="0">
                <a:solidFill>
                  <a:schemeClr val="dk1"/>
                </a:solidFill>
                <a:latin typeface="Times New Roman"/>
                <a:ea typeface="Times New Roman"/>
                <a:cs typeface="Times New Roman"/>
                <a:sym typeface="Wingdings" panose="05000000000000000000" pitchFamily="2" charset="2"/>
              </a:rPr>
              <a:t> </a:t>
            </a:r>
            <a:r>
              <a:rPr lang="en-US" altLang="zh-CN" dirty="0">
                <a:solidFill>
                  <a:schemeClr val="dk1"/>
                </a:solidFill>
                <a:latin typeface="Times New Roman"/>
                <a:ea typeface="Times New Roman"/>
                <a:cs typeface="Times New Roman"/>
                <a:sym typeface="Times New Roman"/>
              </a:rPr>
              <a:t>Can’t incorporate content from the generated images </a:t>
            </a:r>
            <a:br>
              <a:rPr lang="en-US" altLang="zh-CN" dirty="0">
                <a:solidFill>
                  <a:schemeClr val="dk1"/>
                </a:solidFill>
                <a:latin typeface="Times New Roman"/>
                <a:ea typeface="Times New Roman"/>
                <a:cs typeface="Times New Roman"/>
                <a:sym typeface="Times New Roman"/>
              </a:rPr>
            </a:br>
            <a:r>
              <a:rPr lang="en-US" altLang="zh-CN" dirty="0">
                <a:solidFill>
                  <a:schemeClr val="dk1"/>
                </a:solidFill>
                <a:latin typeface="Times New Roman"/>
                <a:ea typeface="Times New Roman"/>
                <a:cs typeface="Times New Roman"/>
                <a:sym typeface="Times New Roman"/>
              </a:rPr>
              <a:t>     into future storytelling</a:t>
            </a:r>
          </a:p>
          <a:p>
            <a:pPr marL="745059" lvl="1" indent="-287859">
              <a:lnSpc>
                <a:spcPct val="125000"/>
              </a:lnSpc>
              <a:buClr>
                <a:srgbClr val="C00000"/>
              </a:buClr>
              <a:buSzPts val="1400"/>
              <a:buFont typeface="Times New Roman"/>
              <a:buChar char="•"/>
            </a:pPr>
            <a:endParaRPr lang="en-US" b="1" dirty="0">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Interactive authoring system</a:t>
            </a:r>
          </a:p>
          <a:p>
            <a:pPr lvl="1">
              <a:lnSpc>
                <a:spcPct val="125000"/>
              </a:lnSpc>
              <a:buClr>
                <a:srgbClr val="C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dirty="0">
                <a:solidFill>
                  <a:schemeClr val="dk1"/>
                </a:solidFill>
                <a:latin typeface="Times New Roman"/>
                <a:ea typeface="Times New Roman"/>
                <a:cs typeface="Times New Roman"/>
                <a:sym typeface="Times New Roman"/>
              </a:rPr>
              <a:t>Control story with keywords and emotions</a:t>
            </a:r>
          </a:p>
          <a:p>
            <a:pPr lvl="1">
              <a:lnSpc>
                <a:spcPct val="125000"/>
              </a:lnSpc>
              <a:buClr>
                <a:srgbClr val="C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dirty="0">
                <a:solidFill>
                  <a:schemeClr val="dk1"/>
                </a:solidFill>
                <a:latin typeface="Times New Roman"/>
                <a:ea typeface="Times New Roman"/>
                <a:cs typeface="Times New Roman"/>
                <a:sym typeface="Times New Roman"/>
              </a:rPr>
              <a:t>Image generation</a:t>
            </a:r>
          </a:p>
          <a:p>
            <a:pPr lvl="1">
              <a:lnSpc>
                <a:spcPct val="125000"/>
              </a:lnSpc>
              <a:buClr>
                <a:srgbClr val="C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Efficient </a:t>
            </a:r>
            <a:r>
              <a:rPr lang="en-US" dirty="0">
                <a:solidFill>
                  <a:schemeClr val="dk1"/>
                </a:solidFill>
                <a:latin typeface="Times New Roman"/>
                <a:ea typeface="Times New Roman"/>
                <a:cs typeface="Times New Roman"/>
                <a:sym typeface="Times New Roman"/>
              </a:rPr>
              <a:t>knowledge distillation </a:t>
            </a:r>
            <a:endParaRPr lang="en-US" b="1" dirty="0">
              <a:solidFill>
                <a:schemeClr val="dk1"/>
              </a:solidFill>
              <a:latin typeface="Times New Roman"/>
              <a:ea typeface="Times New Roman"/>
              <a:cs typeface="Times New Roman"/>
              <a:sym typeface="Times New Roman"/>
            </a:endParaRPr>
          </a:p>
        </p:txBody>
      </p:sp>
      <p:pic>
        <p:nvPicPr>
          <p:cNvPr id="593" name="Google Shape;593;p74"/>
          <p:cNvPicPr preferRelativeResize="0"/>
          <p:nvPr/>
        </p:nvPicPr>
        <p:blipFill>
          <a:blip r:embed="rId5">
            <a:alphaModFix/>
          </a:blip>
          <a:stretch>
            <a:fillRect/>
          </a:stretch>
        </p:blipFill>
        <p:spPr>
          <a:xfrm>
            <a:off x="6880601" y="3817467"/>
            <a:ext cx="4007767" cy="2285667"/>
          </a:xfrm>
          <a:prstGeom prst="rect">
            <a:avLst/>
          </a:prstGeom>
          <a:noFill/>
          <a:ln w="9525" cap="flat" cmpd="sng">
            <a:solidFill>
              <a:schemeClr val="dk2"/>
            </a:solidFill>
            <a:prstDash val="solid"/>
            <a:round/>
            <a:headEnd type="none" w="sm" len="sm"/>
            <a:tailEnd type="none" w="sm" len="sm"/>
          </a:ln>
        </p:spPr>
      </p:pic>
      <p:pic>
        <p:nvPicPr>
          <p:cNvPr id="594" name="Google Shape;594;p74"/>
          <p:cNvPicPr preferRelativeResize="0"/>
          <p:nvPr/>
        </p:nvPicPr>
        <p:blipFill>
          <a:blip r:embed="rId6">
            <a:alphaModFix/>
          </a:blip>
          <a:stretch>
            <a:fillRect/>
          </a:stretch>
        </p:blipFill>
        <p:spPr>
          <a:xfrm>
            <a:off x="6880600" y="1372817"/>
            <a:ext cx="4007765" cy="205012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5"/>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latin typeface="Times New Roman"/>
                <a:ea typeface="Times New Roman"/>
                <a:cs typeface="Times New Roman"/>
                <a:sym typeface="Times New Roman"/>
              </a:rPr>
              <a:t>Related</a:t>
            </a:r>
            <a:r>
              <a:rPr lang="zh-CN" altLang="en-US" sz="4267">
                <a:solidFill>
                  <a:srgbClr val="000000"/>
                </a:solidFill>
                <a:latin typeface="Times New Roman"/>
                <a:ea typeface="Times New Roman"/>
                <a:cs typeface="Times New Roman"/>
                <a:sym typeface="Times New Roman"/>
              </a:rPr>
              <a:t> </a:t>
            </a:r>
            <a:r>
              <a:rPr lang="en-US" altLang="zh-CN" sz="4267">
                <a:latin typeface="Times New Roman"/>
                <a:ea typeface="Times New Roman"/>
                <a:cs typeface="Times New Roman"/>
                <a:sym typeface="Times New Roman"/>
              </a:rPr>
              <a:t>W</a:t>
            </a:r>
            <a:r>
              <a:rPr lang="en-US" altLang="zh-CN" sz="4267">
                <a:solidFill>
                  <a:srgbClr val="000000"/>
                </a:solidFill>
                <a:latin typeface="Times New Roman"/>
                <a:ea typeface="Times New Roman"/>
                <a:cs typeface="Times New Roman"/>
                <a:sym typeface="Times New Roman"/>
              </a:rPr>
              <a:t>ork</a:t>
            </a:r>
            <a:endParaRPr sz="4267">
              <a:solidFill>
                <a:srgbClr val="000000"/>
              </a:solidFill>
              <a:latin typeface="Times New Roman"/>
              <a:ea typeface="Times New Roman"/>
              <a:cs typeface="Times New Roman"/>
              <a:sym typeface="Times New Roman"/>
            </a:endParaRPr>
          </a:p>
        </p:txBody>
      </p:sp>
      <p:sp>
        <p:nvSpPr>
          <p:cNvPr id="601" name="Google Shape;601;p75"/>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602" name="Google Shape;602;p75"/>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603" name="Google Shape;603;p75"/>
          <p:cNvSpPr txBox="1"/>
          <p:nvPr/>
        </p:nvSpPr>
        <p:spPr>
          <a:xfrm>
            <a:off x="303400" y="1457867"/>
            <a:ext cx="10390000" cy="3208530"/>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b="1" dirty="0">
                <a:latin typeface="Times New Roman"/>
                <a:ea typeface="Times New Roman"/>
                <a:cs typeface="Times New Roman"/>
                <a:sym typeface="Times New Roman"/>
              </a:rPr>
              <a:t>Neural-based story generation</a:t>
            </a:r>
            <a:endParaRPr b="1" dirty="0">
              <a:latin typeface="Times New Roman"/>
              <a:ea typeface="Times New Roman"/>
              <a:cs typeface="Times New Roman"/>
              <a:sym typeface="Times New Roman"/>
            </a:endParaRPr>
          </a:p>
          <a:p>
            <a:pPr marL="457189">
              <a:lnSpc>
                <a:spcPct val="125000"/>
              </a:lnSpc>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err="1">
                <a:solidFill>
                  <a:schemeClr val="dk1"/>
                </a:solidFill>
                <a:latin typeface="Times New Roman"/>
                <a:ea typeface="Times New Roman"/>
                <a:cs typeface="Times New Roman"/>
                <a:sym typeface="Times New Roman"/>
              </a:rPr>
              <a:t>Tambwekar</a:t>
            </a:r>
            <a:r>
              <a:rPr lang="en-US" altLang="zh-CN" dirty="0">
                <a:solidFill>
                  <a:schemeClr val="dk1"/>
                </a:solidFill>
                <a:latin typeface="Times New Roman"/>
                <a:ea typeface="Times New Roman"/>
                <a:cs typeface="Times New Roman"/>
                <a:sym typeface="Times New Roman"/>
              </a:rPr>
              <a:t>, P.; et al. 2019. </a:t>
            </a:r>
            <a:r>
              <a:rPr lang="en-US" altLang="zh-CN" i="1" dirty="0">
                <a:solidFill>
                  <a:schemeClr val="dk1"/>
                </a:solidFill>
                <a:latin typeface="Times New Roman"/>
                <a:ea typeface="Times New Roman"/>
                <a:cs typeface="Times New Roman"/>
                <a:sym typeface="Times New Roman"/>
              </a:rPr>
              <a:t>Controllable Neural Story Plot Generation via Reward Shaping.</a:t>
            </a:r>
            <a:endParaRPr i="1" dirty="0">
              <a:solidFill>
                <a:schemeClr val="dk1"/>
              </a:solidFill>
              <a:latin typeface="Times New Roman"/>
              <a:ea typeface="Times New Roman"/>
              <a:cs typeface="Times New Roman"/>
              <a:sym typeface="Times New Roman"/>
            </a:endParaRPr>
          </a:p>
          <a:p>
            <a:pPr marL="742939" indent="-285750">
              <a:lnSpc>
                <a:spcPct val="125000"/>
              </a:lnSpc>
              <a:buFont typeface="Wingdings" panose="05000000000000000000" pitchFamily="2" charset="2"/>
              <a:buChar char="à"/>
            </a:pPr>
            <a:r>
              <a:rPr lang="en-US" altLang="zh-CN" dirty="0">
                <a:solidFill>
                  <a:schemeClr val="dk1"/>
                </a:solidFill>
                <a:latin typeface="Times New Roman"/>
                <a:ea typeface="Times New Roman"/>
                <a:cs typeface="Times New Roman"/>
                <a:sym typeface="Times New Roman"/>
              </a:rPr>
              <a:t>Lili Yao; et al. 2019.</a:t>
            </a:r>
            <a:r>
              <a:rPr lang="zh-CN" altLang="en-US" i="1" dirty="0">
                <a:solidFill>
                  <a:schemeClr val="dk1"/>
                </a:solidFill>
                <a:latin typeface="Times New Roman"/>
                <a:ea typeface="Times New Roman"/>
                <a:cs typeface="Times New Roman"/>
                <a:sym typeface="Times New Roman"/>
              </a:rPr>
              <a:t> </a:t>
            </a:r>
            <a:r>
              <a:rPr lang="en-US" altLang="zh-CN" i="1" dirty="0">
                <a:solidFill>
                  <a:schemeClr val="dk1"/>
                </a:solidFill>
                <a:latin typeface="Times New Roman"/>
                <a:ea typeface="Times New Roman"/>
                <a:cs typeface="Times New Roman"/>
                <a:sym typeface="Times New Roman"/>
              </a:rPr>
              <a:t>Plan-and-Write: Towards Better Automatic Storytelling.</a:t>
            </a:r>
          </a:p>
          <a:p>
            <a:pPr marL="1066773">
              <a:lnSpc>
                <a:spcPct val="125000"/>
              </a:lnSpc>
              <a:buClr>
                <a:schemeClr val="dk1"/>
              </a:buClr>
              <a:buSzPts val="1100"/>
            </a:pPr>
            <a:endParaRPr dirty="0">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chemeClr val="dk1"/>
                </a:solidFill>
                <a:latin typeface="Times New Roman"/>
                <a:ea typeface="Times New Roman"/>
                <a:cs typeface="Times New Roman"/>
                <a:sym typeface="Times New Roman"/>
              </a:rPr>
              <a:t>Knowledge Distillation</a:t>
            </a:r>
            <a:endParaRPr b="1"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Zhen Huang; et al. 2021. </a:t>
            </a:r>
            <a:r>
              <a:rPr lang="en-US" altLang="zh-CN" i="1" dirty="0">
                <a:solidFill>
                  <a:schemeClr val="dk1"/>
                </a:solidFill>
                <a:latin typeface="Times New Roman"/>
                <a:ea typeface="Times New Roman"/>
                <a:cs typeface="Times New Roman"/>
                <a:sym typeface="Times New Roman"/>
              </a:rPr>
              <a:t>Revisiting knowledge distillation: An inheritance and exploration framework</a:t>
            </a:r>
            <a:endParaRPr dirty="0">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Yoon Kim; et al. 2016. </a:t>
            </a:r>
            <a:r>
              <a:rPr lang="en-US" altLang="zh-CN" i="1" dirty="0">
                <a:solidFill>
                  <a:schemeClr val="dk1"/>
                </a:solidFill>
                <a:latin typeface="Times New Roman"/>
                <a:ea typeface="Times New Roman"/>
                <a:cs typeface="Times New Roman"/>
                <a:sym typeface="Times New Roman"/>
              </a:rPr>
              <a:t>Sequence-level knowledge distillation</a:t>
            </a:r>
          </a:p>
          <a:p>
            <a:pPr marL="457189">
              <a:lnSpc>
                <a:spcPct val="125000"/>
              </a:lnSpc>
              <a:buClr>
                <a:schemeClr val="dk1"/>
              </a:buClr>
              <a:buSzPts val="11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chemeClr val="dk1"/>
                </a:solidFill>
                <a:latin typeface="Times New Roman"/>
                <a:ea typeface="Times New Roman"/>
                <a:cs typeface="Times New Roman"/>
                <a:sym typeface="Times New Roman"/>
              </a:rPr>
              <a:t> </a:t>
            </a:r>
            <a:r>
              <a:rPr lang="en-US" altLang="zh-CN" dirty="0">
                <a:solidFill>
                  <a:schemeClr val="dk1"/>
                </a:solidFill>
                <a:latin typeface="Times New Roman"/>
                <a:ea typeface="Times New Roman"/>
                <a:cs typeface="Times New Roman"/>
                <a:sym typeface="Times New Roman"/>
              </a:rPr>
              <a:t>Victor Sanh; et al. 2020. </a:t>
            </a:r>
            <a:r>
              <a:rPr lang="en-US" altLang="zh-CN" i="1" dirty="0" err="1">
                <a:solidFill>
                  <a:schemeClr val="dk1"/>
                </a:solidFill>
                <a:latin typeface="Times New Roman"/>
                <a:ea typeface="Times New Roman"/>
                <a:cs typeface="Times New Roman"/>
                <a:sym typeface="Times New Roman"/>
              </a:rPr>
              <a:t>Distilbert</a:t>
            </a:r>
            <a:r>
              <a:rPr lang="en-US" altLang="zh-CN" i="1" dirty="0">
                <a:solidFill>
                  <a:schemeClr val="dk1"/>
                </a:solidFill>
                <a:latin typeface="Times New Roman"/>
                <a:ea typeface="Times New Roman"/>
                <a:cs typeface="Times New Roman"/>
                <a:sym typeface="Times New Roman"/>
              </a:rPr>
              <a:t>, a distilled version of </a:t>
            </a:r>
            <a:r>
              <a:rPr lang="en-US" altLang="zh-CN" i="1" dirty="0" err="1">
                <a:solidFill>
                  <a:schemeClr val="dk1"/>
                </a:solidFill>
                <a:latin typeface="Times New Roman"/>
                <a:ea typeface="Times New Roman"/>
                <a:cs typeface="Times New Roman"/>
                <a:sym typeface="Times New Roman"/>
              </a:rPr>
              <a:t>bert</a:t>
            </a:r>
            <a:r>
              <a:rPr lang="en-US" altLang="zh-CN" i="1" dirty="0">
                <a:solidFill>
                  <a:schemeClr val="dk1"/>
                </a:solidFill>
                <a:latin typeface="Times New Roman"/>
                <a:ea typeface="Times New Roman"/>
                <a:cs typeface="Times New Roman"/>
                <a:sym typeface="Times New Roman"/>
              </a:rPr>
              <a:t>: smaller, faster, cheaper and lighter</a:t>
            </a:r>
          </a:p>
          <a:p>
            <a:pPr marL="457189">
              <a:lnSpc>
                <a:spcPct val="125000"/>
              </a:lnSpc>
              <a:buClr>
                <a:schemeClr val="dk1"/>
              </a:buClr>
              <a:buSzPts val="1100"/>
            </a:pPr>
            <a:endParaRPr i="1" dirty="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6"/>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Statement of the work</a:t>
            </a:r>
            <a:endParaRPr sz="4267">
              <a:solidFill>
                <a:srgbClr val="000000"/>
              </a:solidFill>
              <a:latin typeface="Times New Roman"/>
              <a:ea typeface="Times New Roman"/>
              <a:cs typeface="Times New Roman"/>
              <a:sym typeface="Times New Roman"/>
            </a:endParaRPr>
          </a:p>
        </p:txBody>
      </p:sp>
      <p:sp>
        <p:nvSpPr>
          <p:cNvPr id="610" name="Google Shape;610;p76"/>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611" name="Google Shape;611;p76"/>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612" name="Google Shape;612;p76"/>
          <p:cNvSpPr txBox="1"/>
          <p:nvPr/>
        </p:nvSpPr>
        <p:spPr>
          <a:xfrm>
            <a:off x="303566" y="1372810"/>
            <a:ext cx="5792433" cy="5090584"/>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b="1" dirty="0">
                <a:solidFill>
                  <a:srgbClr val="000000"/>
                </a:solidFill>
                <a:latin typeface="Times New Roman"/>
                <a:ea typeface="Times New Roman"/>
                <a:cs typeface="Times New Roman"/>
                <a:sym typeface="Times New Roman"/>
              </a:rPr>
              <a:t>Separate authoring need from story composition </a:t>
            </a:r>
            <a:endParaRPr b="1" dirty="0">
              <a:solidFill>
                <a:srgbClr val="000000"/>
              </a:solidFill>
              <a:latin typeface="Times New Roman"/>
              <a:ea typeface="Times New Roman"/>
              <a:cs typeface="Times New Roman"/>
              <a:sym typeface="Times New Roman"/>
            </a:endParaRPr>
          </a:p>
          <a:p>
            <a:pPr marL="457189" lvl="1">
              <a:lnSpc>
                <a:spcPct val="125000"/>
              </a:lnSpc>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User-controlled story generation with:</a:t>
            </a:r>
            <a:endParaRPr dirty="0">
              <a:solidFill>
                <a:srgbClr val="000000"/>
              </a:solidFill>
              <a:latin typeface="Times New Roman"/>
              <a:ea typeface="Times New Roman"/>
              <a:cs typeface="Times New Roman"/>
              <a:sym typeface="Times New Roman"/>
            </a:endParaRPr>
          </a:p>
          <a:p>
            <a:pPr marL="1202237" lvl="2" indent="-287859">
              <a:lnSpc>
                <a:spcPct val="125000"/>
              </a:lnSpc>
              <a:buClr>
                <a:srgbClr val="000000"/>
              </a:buClr>
              <a:buSzPts val="1400"/>
              <a:buFont typeface="Times New Roman"/>
              <a:buChar char="•"/>
            </a:pPr>
            <a:r>
              <a:rPr lang="en-US" altLang="zh-CN" dirty="0">
                <a:solidFill>
                  <a:srgbClr val="000000"/>
                </a:solidFill>
                <a:latin typeface="Times New Roman"/>
                <a:ea typeface="Times New Roman"/>
                <a:cs typeface="Times New Roman"/>
                <a:sym typeface="Times New Roman"/>
              </a:rPr>
              <a:t>User’s intention on key information</a:t>
            </a:r>
            <a:endParaRPr dirty="0">
              <a:solidFill>
                <a:srgbClr val="000000"/>
              </a:solidFill>
              <a:latin typeface="Times New Roman"/>
              <a:ea typeface="Times New Roman"/>
              <a:cs typeface="Times New Roman"/>
              <a:sym typeface="Times New Roman"/>
            </a:endParaRPr>
          </a:p>
          <a:p>
            <a:pPr marL="1202237" lvl="2" indent="-287859">
              <a:lnSpc>
                <a:spcPct val="125000"/>
              </a:lnSpc>
              <a:buClr>
                <a:srgbClr val="000000"/>
              </a:buClr>
              <a:buSzPts val="1400"/>
              <a:buFont typeface="Times New Roman"/>
              <a:buChar char="•"/>
            </a:pPr>
            <a:r>
              <a:rPr lang="en-US" altLang="zh-CN" dirty="0">
                <a:latin typeface="Times New Roman"/>
                <a:ea typeface="Times New Roman"/>
                <a:cs typeface="Times New Roman"/>
                <a:sym typeface="Times New Roman"/>
              </a:rPr>
              <a:t>P</a:t>
            </a:r>
            <a:r>
              <a:rPr lang="en-US" altLang="zh-CN" dirty="0">
                <a:solidFill>
                  <a:srgbClr val="000000"/>
                </a:solidFill>
                <a:latin typeface="Times New Roman"/>
                <a:ea typeface="Times New Roman"/>
                <a:cs typeface="Times New Roman"/>
                <a:sym typeface="Times New Roman"/>
              </a:rPr>
              <a:t>riori knowledge of language models</a:t>
            </a:r>
          </a:p>
          <a:p>
            <a:pPr marL="1202237" lvl="2" indent="-287859">
              <a:lnSpc>
                <a:spcPct val="125000"/>
              </a:lnSpc>
              <a:buClr>
                <a:srgbClr val="000000"/>
              </a:buClr>
              <a:buSzPts val="1400"/>
              <a:buFont typeface="Times New Roman"/>
              <a:buChar char="•"/>
            </a:pPr>
            <a:endParaRPr lang="en-US" dirty="0">
              <a:solidFill>
                <a:srgbClr val="000000"/>
              </a:solidFill>
              <a:latin typeface="Times New Roman"/>
              <a:ea typeface="Times New Roman"/>
              <a:cs typeface="Times New Roman"/>
              <a:sym typeface="Times New Roman"/>
            </a:endParaRPr>
          </a:p>
          <a:p>
            <a:pPr marL="287837" indent="-287859">
              <a:lnSpc>
                <a:spcPct val="125000"/>
              </a:lnSpc>
              <a:buClr>
                <a:srgbClr val="C00000"/>
              </a:buClr>
              <a:buSzPts val="1400"/>
              <a:buFont typeface="Times New Roman"/>
              <a:buChar char="•"/>
            </a:pPr>
            <a:r>
              <a:rPr lang="en-US" b="1" dirty="0">
                <a:solidFill>
                  <a:srgbClr val="000000"/>
                </a:solidFill>
                <a:latin typeface="Times New Roman"/>
                <a:ea typeface="Times New Roman"/>
                <a:cs typeface="Times New Roman"/>
                <a:sym typeface="Times New Roman"/>
              </a:rPr>
              <a:t>Knowledge distillation in finetuning procedure</a:t>
            </a:r>
          </a:p>
          <a:p>
            <a:pPr marL="457178" lvl="1">
              <a:lnSpc>
                <a:spcPct val="125000"/>
              </a:lnSpc>
              <a:buClr>
                <a:srgbClr val="000000"/>
              </a:buClr>
              <a:buSzPts val="1400"/>
            </a:pPr>
            <a:r>
              <a:rPr lang="en-US" dirty="0">
                <a:solidFill>
                  <a:srgbClr val="000000"/>
                </a:solidFill>
                <a:latin typeface="Times New Roman"/>
                <a:ea typeface="Times New Roman"/>
                <a:cs typeface="Times New Roman"/>
                <a:sym typeface="Wingdings" panose="05000000000000000000" pitchFamily="2" charset="2"/>
              </a:rPr>
              <a:t></a:t>
            </a:r>
            <a:r>
              <a:rPr lang="en-US" dirty="0">
                <a:solidFill>
                  <a:srgbClr val="000000"/>
                </a:solidFill>
                <a:latin typeface="Times New Roman"/>
                <a:ea typeface="Times New Roman"/>
                <a:cs typeface="Times New Roman"/>
                <a:sym typeface="Times New Roman"/>
              </a:rPr>
              <a:t> Transfer knowledge to a smaller student model</a:t>
            </a:r>
          </a:p>
          <a:p>
            <a:pPr marL="457178" lvl="1">
              <a:lnSpc>
                <a:spcPct val="125000"/>
              </a:lnSpc>
              <a:buClr>
                <a:srgbClr val="000000"/>
              </a:buClr>
              <a:buSzPts val="1400"/>
            </a:pPr>
            <a:r>
              <a:rPr lang="en-US" altLang="zh-CN" dirty="0">
                <a:solidFill>
                  <a:srgbClr val="000000"/>
                </a:solidFill>
                <a:latin typeface="Times New Roman"/>
                <a:ea typeface="Times New Roman"/>
                <a:cs typeface="Times New Roman"/>
                <a:sym typeface="Wingdings" panose="05000000000000000000" pitchFamily="2" charset="2"/>
              </a:rPr>
              <a:t></a:t>
            </a:r>
            <a:r>
              <a:rPr lang="en-US" altLang="zh-CN" dirty="0">
                <a:solidFill>
                  <a:srgbClr val="000000"/>
                </a:solidFill>
                <a:latin typeface="Times New Roman"/>
                <a:ea typeface="Times New Roman"/>
                <a:cs typeface="Times New Roman"/>
                <a:sym typeface="Times New Roman"/>
              </a:rPr>
              <a:t> </a:t>
            </a:r>
            <a:r>
              <a:rPr lang="en-US" dirty="0">
                <a:solidFill>
                  <a:srgbClr val="000000"/>
                </a:solidFill>
                <a:latin typeface="Times New Roman"/>
                <a:ea typeface="Times New Roman"/>
                <a:cs typeface="Times New Roman"/>
                <a:sym typeface="Times New Roman"/>
              </a:rPr>
              <a:t>Resulting model is more efficient with reduced </a:t>
            </a:r>
            <a:br>
              <a:rPr lang="en-US" dirty="0">
                <a:solidFill>
                  <a:srgbClr val="000000"/>
                </a:solidFill>
                <a:latin typeface="Times New Roman"/>
                <a:ea typeface="Times New Roman"/>
                <a:cs typeface="Times New Roman"/>
                <a:sym typeface="Times New Roman"/>
              </a:rPr>
            </a:br>
            <a:r>
              <a:rPr lang="en-US" dirty="0">
                <a:solidFill>
                  <a:srgbClr val="000000"/>
                </a:solidFill>
                <a:latin typeface="Times New Roman"/>
                <a:ea typeface="Times New Roman"/>
                <a:cs typeface="Times New Roman"/>
                <a:sym typeface="Times New Roman"/>
              </a:rPr>
              <a:t>     computational resources</a:t>
            </a:r>
          </a:p>
          <a:p>
            <a:pPr marL="745037" lvl="1" indent="-287859">
              <a:lnSpc>
                <a:spcPct val="125000"/>
              </a:lnSpc>
              <a:buClr>
                <a:srgbClr val="000000"/>
              </a:buClr>
              <a:buSzPts val="1400"/>
              <a:buFont typeface="Times New Roman"/>
              <a:buChar char="•"/>
            </a:pPr>
            <a:endParaRPr dirty="0">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dirty="0">
                <a:solidFill>
                  <a:srgbClr val="000000"/>
                </a:solidFill>
                <a:latin typeface="Times New Roman"/>
                <a:ea typeface="Times New Roman"/>
                <a:cs typeface="Times New Roman"/>
                <a:sym typeface="Times New Roman"/>
              </a:rPr>
              <a:t>Image generation prompted by text content</a:t>
            </a:r>
            <a:endParaRPr dirty="0">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Enhance the flexibility in generation</a:t>
            </a:r>
            <a:endParaRPr dirty="0">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Create immersion for design process</a:t>
            </a:r>
            <a:endParaRPr dirty="0">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dirty="0">
                <a:solidFill>
                  <a:schemeClr val="dk1"/>
                </a:solidFill>
                <a:latin typeface="Times New Roman"/>
                <a:ea typeface="Times New Roman"/>
                <a:cs typeface="Times New Roman"/>
                <a:sym typeface="Wingdings" panose="05000000000000000000" pitchFamily="2" charset="2"/>
              </a:rPr>
              <a:t></a:t>
            </a:r>
            <a:r>
              <a:rPr lang="zh-CN" altLang="en-US" dirty="0">
                <a:solidFill>
                  <a:srgbClr val="000000"/>
                </a:solidFill>
                <a:latin typeface="Times New Roman"/>
                <a:ea typeface="Times New Roman"/>
                <a:cs typeface="Times New Roman"/>
                <a:sym typeface="Times New Roman"/>
              </a:rPr>
              <a:t>  </a:t>
            </a:r>
            <a:r>
              <a:rPr lang="en-US" altLang="zh-CN" dirty="0">
                <a:solidFill>
                  <a:srgbClr val="000000"/>
                </a:solidFill>
                <a:latin typeface="Times New Roman"/>
                <a:ea typeface="Times New Roman"/>
                <a:cs typeface="Times New Roman"/>
                <a:sym typeface="Times New Roman"/>
              </a:rPr>
              <a:t>Provide potential creation suggestions based      </a:t>
            </a:r>
            <a:br>
              <a:rPr lang="en-US" altLang="zh-CN" dirty="0">
                <a:solidFill>
                  <a:srgbClr val="000000"/>
                </a:solidFill>
                <a:latin typeface="Times New Roman"/>
                <a:ea typeface="Times New Roman"/>
                <a:cs typeface="Times New Roman"/>
                <a:sym typeface="Times New Roman"/>
              </a:rPr>
            </a:br>
            <a:r>
              <a:rPr lang="en-US" altLang="zh-CN" dirty="0">
                <a:solidFill>
                  <a:srgbClr val="000000"/>
                </a:solidFill>
                <a:latin typeface="Times New Roman"/>
                <a:ea typeface="Times New Roman"/>
                <a:cs typeface="Times New Roman"/>
                <a:sym typeface="Times New Roman"/>
              </a:rPr>
              <a:t>      on image content</a:t>
            </a:r>
            <a:endParaRPr dirty="0">
              <a:solidFill>
                <a:srgbClr val="000000"/>
              </a:solidFill>
              <a:latin typeface="Arial"/>
              <a:ea typeface="Arial"/>
              <a:cs typeface="Arial"/>
              <a:sym typeface="Arial"/>
            </a:endParaRPr>
          </a:p>
        </p:txBody>
      </p:sp>
      <p:sp>
        <p:nvSpPr>
          <p:cNvPr id="613" name="Google Shape;613;p76"/>
          <p:cNvSpPr/>
          <p:nvPr/>
        </p:nvSpPr>
        <p:spPr>
          <a:xfrm>
            <a:off x="6518643" y="3696365"/>
            <a:ext cx="3879200" cy="15904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614" name="Google Shape;614;p76"/>
          <p:cNvSpPr/>
          <p:nvPr/>
        </p:nvSpPr>
        <p:spPr>
          <a:xfrm>
            <a:off x="6518643" y="2242463"/>
            <a:ext cx="3879200" cy="57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b="1">
              <a:solidFill>
                <a:schemeClr val="lt1"/>
              </a:solidFill>
              <a:latin typeface="Times New Roman"/>
              <a:ea typeface="Times New Roman"/>
              <a:cs typeface="Times New Roman"/>
              <a:sym typeface="Times New Roman"/>
            </a:endParaRPr>
          </a:p>
        </p:txBody>
      </p:sp>
      <p:sp>
        <p:nvSpPr>
          <p:cNvPr id="615" name="Google Shape;615;p76"/>
          <p:cNvSpPr/>
          <p:nvPr/>
        </p:nvSpPr>
        <p:spPr>
          <a:xfrm>
            <a:off x="6665571" y="3820330"/>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6" name="Google Shape;616;p76"/>
          <p:cNvSpPr/>
          <p:nvPr/>
        </p:nvSpPr>
        <p:spPr>
          <a:xfrm>
            <a:off x="6770101" y="3963500"/>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7" name="Google Shape;617;p76"/>
          <p:cNvSpPr/>
          <p:nvPr/>
        </p:nvSpPr>
        <p:spPr>
          <a:xfrm>
            <a:off x="6884792" y="4117773"/>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8" name="Google Shape;618;p76"/>
          <p:cNvSpPr/>
          <p:nvPr/>
        </p:nvSpPr>
        <p:spPr>
          <a:xfrm>
            <a:off x="6999483" y="4280014"/>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9" name="Google Shape;619;p76"/>
          <p:cNvSpPr txBox="1"/>
          <p:nvPr/>
        </p:nvSpPr>
        <p:spPr>
          <a:xfrm>
            <a:off x="7188365" y="4907039"/>
            <a:ext cx="2539600" cy="379615"/>
          </a:xfrm>
          <a:prstGeom prst="rect">
            <a:avLst/>
          </a:prstGeom>
          <a:noFill/>
          <a:ln>
            <a:noFill/>
          </a:ln>
        </p:spPr>
        <p:txBody>
          <a:bodyPr spcFirstLastPara="1" wrap="square" lIns="91433" tIns="45700" rIns="91433" bIns="45700" anchor="t" anchorCtr="0">
            <a:sp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Generated Stories</a:t>
            </a:r>
            <a:endParaRPr sz="1867" b="1">
              <a:solidFill>
                <a:schemeClr val="lt1"/>
              </a:solidFill>
              <a:latin typeface="Times New Roman"/>
              <a:ea typeface="Times New Roman"/>
              <a:cs typeface="Times New Roman"/>
              <a:sym typeface="Times New Roman"/>
            </a:endParaRPr>
          </a:p>
        </p:txBody>
      </p:sp>
      <p:sp>
        <p:nvSpPr>
          <p:cNvPr id="620" name="Google Shape;620;p76"/>
          <p:cNvSpPr/>
          <p:nvPr/>
        </p:nvSpPr>
        <p:spPr>
          <a:xfrm>
            <a:off x="8552401" y="1027113"/>
            <a:ext cx="1848400" cy="90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User Suggestion</a:t>
            </a:r>
            <a:endParaRPr sz="1867" b="1">
              <a:solidFill>
                <a:schemeClr val="lt1"/>
              </a:solidFill>
              <a:latin typeface="Times New Roman"/>
              <a:ea typeface="Times New Roman"/>
              <a:cs typeface="Times New Roman"/>
              <a:sym typeface="Times New Roman"/>
            </a:endParaRPr>
          </a:p>
        </p:txBody>
      </p:sp>
      <p:sp>
        <p:nvSpPr>
          <p:cNvPr id="621" name="Google Shape;621;p76"/>
          <p:cNvSpPr/>
          <p:nvPr/>
        </p:nvSpPr>
        <p:spPr>
          <a:xfrm>
            <a:off x="6515669" y="1019907"/>
            <a:ext cx="1848400" cy="90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Automated Suggester</a:t>
            </a:r>
            <a:endParaRPr sz="1867" b="1">
              <a:solidFill>
                <a:schemeClr val="lt1"/>
              </a:solidFill>
              <a:latin typeface="Times New Roman"/>
              <a:ea typeface="Times New Roman"/>
              <a:cs typeface="Times New Roman"/>
              <a:sym typeface="Times New Roman"/>
            </a:endParaRPr>
          </a:p>
        </p:txBody>
      </p:sp>
      <p:cxnSp>
        <p:nvCxnSpPr>
          <p:cNvPr id="622" name="Google Shape;622;p76"/>
          <p:cNvCxnSpPr>
            <a:stCxn id="621" idx="2"/>
            <a:endCxn id="614" idx="0"/>
          </p:cNvCxnSpPr>
          <p:nvPr/>
        </p:nvCxnSpPr>
        <p:spPr>
          <a:xfrm rot="16200000" flipH="1">
            <a:off x="7791778" y="1575998"/>
            <a:ext cx="314556" cy="1018374"/>
          </a:xfrm>
          <a:prstGeom prst="bentConnector3">
            <a:avLst>
              <a:gd name="adj1" fmla="val 50000"/>
            </a:avLst>
          </a:prstGeom>
          <a:noFill/>
          <a:ln w="19050" cap="flat" cmpd="sng">
            <a:solidFill>
              <a:schemeClr val="dk1"/>
            </a:solidFill>
            <a:prstDash val="solid"/>
            <a:miter lim="800000"/>
            <a:headEnd type="none" w="sm" len="sm"/>
            <a:tailEnd type="triangle" w="med" len="med"/>
          </a:ln>
        </p:spPr>
      </p:cxnSp>
      <p:cxnSp>
        <p:nvCxnSpPr>
          <p:cNvPr id="623" name="Google Shape;623;p76"/>
          <p:cNvCxnSpPr>
            <a:cxnSpLocks/>
            <a:stCxn id="620" idx="2"/>
            <a:endCxn id="614" idx="0"/>
          </p:cNvCxnSpPr>
          <p:nvPr/>
        </p:nvCxnSpPr>
        <p:spPr>
          <a:xfrm rot="5400000">
            <a:off x="8813747" y="1579609"/>
            <a:ext cx="307350" cy="1018358"/>
          </a:xfrm>
          <a:prstGeom prst="bentConnector3">
            <a:avLst>
              <a:gd name="adj1" fmla="val 50000"/>
            </a:avLst>
          </a:prstGeom>
          <a:noFill/>
          <a:ln w="19050" cap="flat" cmpd="sng">
            <a:solidFill>
              <a:schemeClr val="dk1"/>
            </a:solidFill>
            <a:prstDash val="solid"/>
            <a:miter lim="800000"/>
            <a:headEnd type="none" w="sm" len="sm"/>
            <a:tailEnd type="triangle" w="med" len="med"/>
          </a:ln>
        </p:spPr>
      </p:cxnSp>
      <p:cxnSp>
        <p:nvCxnSpPr>
          <p:cNvPr id="624" name="Google Shape;624;p76"/>
          <p:cNvCxnSpPr>
            <a:cxnSpLocks/>
            <a:stCxn id="614" idx="2"/>
            <a:endCxn id="8" idx="0"/>
          </p:cNvCxnSpPr>
          <p:nvPr/>
        </p:nvCxnSpPr>
        <p:spPr>
          <a:xfrm>
            <a:off x="8458243" y="2820463"/>
            <a:ext cx="0" cy="148951"/>
          </a:xfrm>
          <a:prstGeom prst="straightConnector1">
            <a:avLst/>
          </a:prstGeom>
          <a:noFill/>
          <a:ln w="19050" cap="flat" cmpd="sng">
            <a:solidFill>
              <a:schemeClr val="dk1"/>
            </a:solidFill>
            <a:prstDash val="solid"/>
            <a:miter lim="800000"/>
            <a:headEnd type="none" w="sm" len="sm"/>
            <a:tailEnd type="triangle" w="med" len="med"/>
          </a:ln>
        </p:spPr>
      </p:cxnSp>
      <p:sp>
        <p:nvSpPr>
          <p:cNvPr id="625" name="Google Shape;625;p76"/>
          <p:cNvSpPr txBox="1"/>
          <p:nvPr/>
        </p:nvSpPr>
        <p:spPr>
          <a:xfrm>
            <a:off x="6749825" y="2319708"/>
            <a:ext cx="3416800" cy="379615"/>
          </a:xfrm>
          <a:prstGeom prst="rect">
            <a:avLst/>
          </a:prstGeom>
          <a:noFill/>
          <a:ln>
            <a:noFill/>
          </a:ln>
        </p:spPr>
        <p:txBody>
          <a:bodyPr spcFirstLastPara="1" wrap="square" lIns="91433" tIns="45700" rIns="91433" bIns="45700" anchor="t" anchorCtr="0">
            <a:spAutoFit/>
          </a:bodyPr>
          <a:lstStyle/>
          <a:p>
            <a:pPr algn="ctr">
              <a:buClr>
                <a:srgbClr val="000000"/>
              </a:buClr>
              <a:buSzPts val="1400"/>
            </a:pPr>
            <a:r>
              <a:rPr lang="en-US" altLang="zh-CN" sz="1867" b="1" dirty="0">
                <a:solidFill>
                  <a:schemeClr val="lt1"/>
                </a:solidFill>
                <a:latin typeface="Times New Roman"/>
                <a:ea typeface="Times New Roman"/>
                <a:cs typeface="Times New Roman"/>
                <a:sym typeface="Times New Roman"/>
              </a:rPr>
              <a:t>Prompt + Teacher LM</a:t>
            </a:r>
            <a:endParaRPr sz="1867" b="1" dirty="0">
              <a:solidFill>
                <a:schemeClr val="lt1"/>
              </a:solidFill>
              <a:latin typeface="Times New Roman"/>
              <a:ea typeface="Times New Roman"/>
              <a:cs typeface="Times New Roman"/>
              <a:sym typeface="Times New Roman"/>
            </a:endParaRPr>
          </a:p>
        </p:txBody>
      </p:sp>
      <p:cxnSp>
        <p:nvCxnSpPr>
          <p:cNvPr id="626" name="Google Shape;626;p76"/>
          <p:cNvCxnSpPr>
            <a:stCxn id="618" idx="1"/>
            <a:endCxn id="627" idx="0"/>
          </p:cNvCxnSpPr>
          <p:nvPr/>
        </p:nvCxnSpPr>
        <p:spPr>
          <a:xfrm>
            <a:off x="6999483" y="4564414"/>
            <a:ext cx="3004400" cy="1273600"/>
          </a:xfrm>
          <a:prstGeom prst="bentConnector4">
            <a:avLst>
              <a:gd name="adj1" fmla="val -2029"/>
              <a:gd name="adj2" fmla="val 65555"/>
            </a:avLst>
          </a:prstGeom>
          <a:noFill/>
          <a:ln w="12700" cap="flat" cmpd="sng">
            <a:solidFill>
              <a:schemeClr val="dk1"/>
            </a:solidFill>
            <a:prstDash val="solid"/>
            <a:round/>
            <a:headEnd type="none" w="sm" len="sm"/>
            <a:tailEnd type="triangle" w="med" len="med"/>
          </a:ln>
        </p:spPr>
      </p:cxnSp>
      <p:cxnSp>
        <p:nvCxnSpPr>
          <p:cNvPr id="628" name="Google Shape;628;p76"/>
          <p:cNvCxnSpPr>
            <a:stCxn id="617" idx="1"/>
            <a:endCxn id="629" idx="0"/>
          </p:cNvCxnSpPr>
          <p:nvPr/>
        </p:nvCxnSpPr>
        <p:spPr>
          <a:xfrm>
            <a:off x="6884792" y="4402173"/>
            <a:ext cx="2107600" cy="1436000"/>
          </a:xfrm>
          <a:prstGeom prst="bentConnector4">
            <a:avLst>
              <a:gd name="adj1" fmla="val -2892"/>
              <a:gd name="adj2" fmla="val 77942"/>
            </a:avLst>
          </a:prstGeom>
          <a:noFill/>
          <a:ln w="12700" cap="flat" cmpd="sng">
            <a:solidFill>
              <a:schemeClr val="dk1"/>
            </a:solidFill>
            <a:prstDash val="solid"/>
            <a:round/>
            <a:headEnd type="none" w="sm" len="sm"/>
            <a:tailEnd type="triangle" w="med" len="med"/>
          </a:ln>
        </p:spPr>
      </p:cxnSp>
      <p:cxnSp>
        <p:nvCxnSpPr>
          <p:cNvPr id="630" name="Google Shape;630;p76"/>
          <p:cNvCxnSpPr>
            <a:stCxn id="616" idx="1"/>
            <a:endCxn id="631" idx="0"/>
          </p:cNvCxnSpPr>
          <p:nvPr/>
        </p:nvCxnSpPr>
        <p:spPr>
          <a:xfrm>
            <a:off x="6770101" y="4247900"/>
            <a:ext cx="1204800" cy="1590000"/>
          </a:xfrm>
          <a:prstGeom prst="bentConnector4">
            <a:avLst>
              <a:gd name="adj1" fmla="val -5059"/>
              <a:gd name="adj2" fmla="val 87065"/>
            </a:avLst>
          </a:prstGeom>
          <a:noFill/>
          <a:ln w="12700" cap="flat" cmpd="sng">
            <a:solidFill>
              <a:schemeClr val="dk1"/>
            </a:solidFill>
            <a:prstDash val="solid"/>
            <a:round/>
            <a:headEnd type="none" w="sm" len="sm"/>
            <a:tailEnd type="triangle" w="med" len="med"/>
          </a:ln>
        </p:spPr>
      </p:cxnSp>
      <p:cxnSp>
        <p:nvCxnSpPr>
          <p:cNvPr id="632" name="Google Shape;632;p76"/>
          <p:cNvCxnSpPr>
            <a:stCxn id="615" idx="1"/>
            <a:endCxn id="633" idx="0"/>
          </p:cNvCxnSpPr>
          <p:nvPr/>
        </p:nvCxnSpPr>
        <p:spPr>
          <a:xfrm>
            <a:off x="6665571" y="4104730"/>
            <a:ext cx="278400" cy="1733200"/>
          </a:xfrm>
          <a:prstGeom prst="bentConnector4">
            <a:avLst>
              <a:gd name="adj1" fmla="val -24330"/>
              <a:gd name="adj2" fmla="val 93186"/>
            </a:avLst>
          </a:prstGeom>
          <a:noFill/>
          <a:ln w="12700" cap="flat" cmpd="sng">
            <a:solidFill>
              <a:schemeClr val="dk1"/>
            </a:solidFill>
            <a:prstDash val="solid"/>
            <a:round/>
            <a:headEnd type="none" w="sm" len="sm"/>
            <a:tailEnd type="triangle" w="med" len="med"/>
          </a:ln>
        </p:spPr>
      </p:cxnSp>
      <p:sp>
        <p:nvSpPr>
          <p:cNvPr id="633" name="Google Shape;633;p76"/>
          <p:cNvSpPr/>
          <p:nvPr/>
        </p:nvSpPr>
        <p:spPr>
          <a:xfrm>
            <a:off x="6549813"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4" name="Google Shape;634;p76" descr="Image with solid fill"/>
          <p:cNvPicPr preferRelativeResize="0"/>
          <p:nvPr/>
        </p:nvPicPr>
        <p:blipFill rotWithShape="1">
          <a:blip r:embed="rId3">
            <a:alphaModFix/>
          </a:blip>
          <a:srcRect/>
          <a:stretch/>
        </p:blipFill>
        <p:spPr>
          <a:xfrm>
            <a:off x="6669903" y="5958183"/>
            <a:ext cx="548220" cy="548220"/>
          </a:xfrm>
          <a:prstGeom prst="rect">
            <a:avLst/>
          </a:prstGeom>
          <a:noFill/>
          <a:ln>
            <a:noFill/>
          </a:ln>
        </p:spPr>
      </p:pic>
      <p:sp>
        <p:nvSpPr>
          <p:cNvPr id="631" name="Google Shape;631;p76"/>
          <p:cNvSpPr/>
          <p:nvPr/>
        </p:nvSpPr>
        <p:spPr>
          <a:xfrm>
            <a:off x="7580720"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5" name="Google Shape;635;p76" descr="Image with solid fill"/>
          <p:cNvPicPr preferRelativeResize="0"/>
          <p:nvPr/>
        </p:nvPicPr>
        <p:blipFill rotWithShape="1">
          <a:blip r:embed="rId3">
            <a:alphaModFix/>
          </a:blip>
          <a:srcRect/>
          <a:stretch/>
        </p:blipFill>
        <p:spPr>
          <a:xfrm>
            <a:off x="7693197" y="5958183"/>
            <a:ext cx="548220" cy="548220"/>
          </a:xfrm>
          <a:prstGeom prst="rect">
            <a:avLst/>
          </a:prstGeom>
          <a:noFill/>
          <a:ln>
            <a:noFill/>
          </a:ln>
        </p:spPr>
      </p:pic>
      <p:sp>
        <p:nvSpPr>
          <p:cNvPr id="629" name="Google Shape;629;p76"/>
          <p:cNvSpPr/>
          <p:nvPr/>
        </p:nvSpPr>
        <p:spPr>
          <a:xfrm>
            <a:off x="8598277"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6" name="Google Shape;636;p76" descr="Image with solid fill"/>
          <p:cNvPicPr preferRelativeResize="0"/>
          <p:nvPr/>
        </p:nvPicPr>
        <p:blipFill rotWithShape="1">
          <a:blip r:embed="rId3">
            <a:alphaModFix/>
          </a:blip>
          <a:srcRect/>
          <a:stretch/>
        </p:blipFill>
        <p:spPr>
          <a:xfrm>
            <a:off x="8718366" y="5958183"/>
            <a:ext cx="548220" cy="548220"/>
          </a:xfrm>
          <a:prstGeom prst="rect">
            <a:avLst/>
          </a:prstGeom>
          <a:noFill/>
          <a:ln>
            <a:noFill/>
          </a:ln>
        </p:spPr>
      </p:pic>
      <p:sp>
        <p:nvSpPr>
          <p:cNvPr id="627" name="Google Shape;627;p76"/>
          <p:cNvSpPr/>
          <p:nvPr/>
        </p:nvSpPr>
        <p:spPr>
          <a:xfrm>
            <a:off x="9609491" y="5838093"/>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7" name="Google Shape;637;p76" descr="Image with solid fill"/>
          <p:cNvPicPr preferRelativeResize="0"/>
          <p:nvPr/>
        </p:nvPicPr>
        <p:blipFill rotWithShape="1">
          <a:blip r:embed="rId3">
            <a:alphaModFix/>
          </a:blip>
          <a:srcRect/>
          <a:stretch/>
        </p:blipFill>
        <p:spPr>
          <a:xfrm>
            <a:off x="9729579" y="5958183"/>
            <a:ext cx="548220" cy="548220"/>
          </a:xfrm>
          <a:prstGeom prst="rect">
            <a:avLst/>
          </a:prstGeom>
          <a:noFill/>
          <a:ln>
            <a:noFill/>
          </a:ln>
        </p:spPr>
      </p:pic>
      <p:sp>
        <p:nvSpPr>
          <p:cNvPr id="8" name="Google Shape;614;p76">
            <a:extLst>
              <a:ext uri="{FF2B5EF4-FFF2-40B4-BE49-F238E27FC236}">
                <a16:creationId xmlns:a16="http://schemas.microsoft.com/office/drawing/2014/main" id="{CEE9AD91-E6CF-FE7D-FCEA-784D09310C7B}"/>
              </a:ext>
            </a:extLst>
          </p:cNvPr>
          <p:cNvSpPr/>
          <p:nvPr/>
        </p:nvSpPr>
        <p:spPr>
          <a:xfrm>
            <a:off x="6518647" y="2969414"/>
            <a:ext cx="3879192" cy="57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b="1">
              <a:solidFill>
                <a:schemeClr val="lt1"/>
              </a:solidFill>
              <a:latin typeface="Times New Roman"/>
              <a:ea typeface="Times New Roman"/>
              <a:cs typeface="Times New Roman"/>
              <a:sym typeface="Times New Roman"/>
            </a:endParaRPr>
          </a:p>
        </p:txBody>
      </p:sp>
      <p:sp>
        <p:nvSpPr>
          <p:cNvPr id="9" name="Google Shape;625;p76">
            <a:extLst>
              <a:ext uri="{FF2B5EF4-FFF2-40B4-BE49-F238E27FC236}">
                <a16:creationId xmlns:a16="http://schemas.microsoft.com/office/drawing/2014/main" id="{F458041C-F669-F4F4-E1E3-9890192E1D52}"/>
              </a:ext>
            </a:extLst>
          </p:cNvPr>
          <p:cNvSpPr txBox="1"/>
          <p:nvPr/>
        </p:nvSpPr>
        <p:spPr>
          <a:xfrm>
            <a:off x="6749825" y="3051122"/>
            <a:ext cx="3416800" cy="379615"/>
          </a:xfrm>
          <a:prstGeom prst="rect">
            <a:avLst/>
          </a:prstGeom>
          <a:noFill/>
          <a:ln>
            <a:noFill/>
          </a:ln>
        </p:spPr>
        <p:txBody>
          <a:bodyPr spcFirstLastPara="1" wrap="square" lIns="91433" tIns="45700" rIns="91433" bIns="45700" anchor="t" anchorCtr="0">
            <a:spAutoFit/>
          </a:bodyPr>
          <a:lstStyle/>
          <a:p>
            <a:pPr algn="ctr">
              <a:buClr>
                <a:srgbClr val="000000"/>
              </a:buClr>
              <a:buSzPts val="1400"/>
            </a:pPr>
            <a:r>
              <a:rPr lang="en-US" altLang="zh-CN" sz="1867" b="1" dirty="0">
                <a:solidFill>
                  <a:schemeClr val="lt1"/>
                </a:solidFill>
                <a:latin typeface="Times New Roman"/>
                <a:ea typeface="Times New Roman"/>
                <a:cs typeface="Times New Roman"/>
                <a:sym typeface="Times New Roman"/>
              </a:rPr>
              <a:t>Prompt + Student LM</a:t>
            </a:r>
            <a:endParaRPr sz="1867" b="1" dirty="0">
              <a:solidFill>
                <a:schemeClr val="lt1"/>
              </a:solidFill>
              <a:latin typeface="Times New Roman"/>
              <a:ea typeface="Times New Roman"/>
              <a:cs typeface="Times New Roman"/>
              <a:sym typeface="Times New Roman"/>
            </a:endParaRPr>
          </a:p>
        </p:txBody>
      </p:sp>
      <p:cxnSp>
        <p:nvCxnSpPr>
          <p:cNvPr id="11" name="Google Shape;624;p76">
            <a:extLst>
              <a:ext uri="{FF2B5EF4-FFF2-40B4-BE49-F238E27FC236}">
                <a16:creationId xmlns:a16="http://schemas.microsoft.com/office/drawing/2014/main" id="{35713646-0228-8E5E-E259-15DB039B55DF}"/>
              </a:ext>
            </a:extLst>
          </p:cNvPr>
          <p:cNvCxnSpPr>
            <a:cxnSpLocks/>
            <a:stCxn id="8" idx="2"/>
            <a:endCxn id="613" idx="0"/>
          </p:cNvCxnSpPr>
          <p:nvPr/>
        </p:nvCxnSpPr>
        <p:spPr>
          <a:xfrm>
            <a:off x="8458243" y="3547414"/>
            <a:ext cx="0" cy="148951"/>
          </a:xfrm>
          <a:prstGeom prst="straightConnector1">
            <a:avLst/>
          </a:prstGeom>
          <a:noFill/>
          <a:ln w="19050" cap="flat" cmpd="sng">
            <a:solidFill>
              <a:schemeClr val="dk1"/>
            </a:solidFill>
            <a:prstDash val="solid"/>
            <a:miter lim="800000"/>
            <a:headEnd type="none" w="sm" len="sm"/>
            <a:tailEnd type="triangle" w="med" len="med"/>
          </a:ln>
        </p:spPr>
      </p:cxnSp>
      <p:cxnSp>
        <p:nvCxnSpPr>
          <p:cNvPr id="39" name="Google Shape;623;p76">
            <a:extLst>
              <a:ext uri="{FF2B5EF4-FFF2-40B4-BE49-F238E27FC236}">
                <a16:creationId xmlns:a16="http://schemas.microsoft.com/office/drawing/2014/main" id="{24A3ADFC-FCA0-5779-82D1-735D1F683586}"/>
              </a:ext>
            </a:extLst>
          </p:cNvPr>
          <p:cNvCxnSpPr>
            <a:cxnSpLocks/>
            <a:stCxn id="621" idx="2"/>
            <a:endCxn id="8" idx="1"/>
          </p:cNvCxnSpPr>
          <p:nvPr/>
        </p:nvCxnSpPr>
        <p:spPr>
          <a:xfrm rot="5400000">
            <a:off x="6314005" y="2132549"/>
            <a:ext cx="1330507" cy="921222"/>
          </a:xfrm>
          <a:prstGeom prst="bentConnector4">
            <a:avLst>
              <a:gd name="adj1" fmla="val 11935"/>
              <a:gd name="adj2" fmla="val 124815"/>
            </a:avLst>
          </a:prstGeom>
          <a:noFill/>
          <a:ln w="19050" cap="flat" cmpd="sng">
            <a:solidFill>
              <a:schemeClr val="dk1"/>
            </a:solidFill>
            <a:prstDash val="solid"/>
            <a:miter lim="800000"/>
            <a:headEnd type="none" w="sm" len="sm"/>
            <a:tailEnd type="triangle" w="med" len="med"/>
          </a:ln>
        </p:spPr>
      </p:cxnSp>
      <p:cxnSp>
        <p:nvCxnSpPr>
          <p:cNvPr id="43" name="Google Shape;623;p76">
            <a:extLst>
              <a:ext uri="{FF2B5EF4-FFF2-40B4-BE49-F238E27FC236}">
                <a16:creationId xmlns:a16="http://schemas.microsoft.com/office/drawing/2014/main" id="{F5CB2163-17F9-488B-9FE8-7EB14E456423}"/>
              </a:ext>
            </a:extLst>
          </p:cNvPr>
          <p:cNvCxnSpPr>
            <a:cxnSpLocks/>
            <a:stCxn id="620" idx="2"/>
            <a:endCxn id="8" idx="3"/>
          </p:cNvCxnSpPr>
          <p:nvPr/>
        </p:nvCxnSpPr>
        <p:spPr>
          <a:xfrm rot="16200000" flipH="1">
            <a:off x="9275570" y="2136144"/>
            <a:ext cx="1323301" cy="921238"/>
          </a:xfrm>
          <a:prstGeom prst="bentConnector4">
            <a:avLst>
              <a:gd name="adj1" fmla="val 11728"/>
              <a:gd name="adj2" fmla="val 125136"/>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0"/>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760" name="Google Shape;760;p80"/>
          <p:cNvSpPr txBox="1"/>
          <p:nvPr/>
        </p:nvSpPr>
        <p:spPr>
          <a:xfrm>
            <a:off x="-239799" y="919998"/>
            <a:ext cx="68672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771" name="Google Shape;771;p80"/>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9" name="Google Shape;809;p80"/>
          <p:cNvSpPr/>
          <p:nvPr/>
        </p:nvSpPr>
        <p:spPr>
          <a:xfrm>
            <a:off x="5633823" y="10549597"/>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0" name="Google Shape;810;p80"/>
          <p:cNvSpPr/>
          <p:nvPr/>
        </p:nvSpPr>
        <p:spPr>
          <a:xfrm>
            <a:off x="5229309" y="-541723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1" name="Google Shape;811;p80"/>
          <p:cNvSpPr/>
          <p:nvPr/>
        </p:nvSpPr>
        <p:spPr>
          <a:xfrm>
            <a:off x="-10714076" y="342004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2" name="Google Shape;812;p80"/>
          <p:cNvSpPr/>
          <p:nvPr/>
        </p:nvSpPr>
        <p:spPr>
          <a:xfrm>
            <a:off x="19652895" y="3112016"/>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grpSp>
        <p:nvGrpSpPr>
          <p:cNvPr id="16" name="Group 15">
            <a:extLst>
              <a:ext uri="{FF2B5EF4-FFF2-40B4-BE49-F238E27FC236}">
                <a16:creationId xmlns:a16="http://schemas.microsoft.com/office/drawing/2014/main" id="{BDF4E09C-5CAA-79C9-315C-5E039A4340C1}"/>
              </a:ext>
            </a:extLst>
          </p:cNvPr>
          <p:cNvGrpSpPr/>
          <p:nvPr/>
        </p:nvGrpSpPr>
        <p:grpSpPr>
          <a:xfrm>
            <a:off x="761299" y="1390243"/>
            <a:ext cx="9776020" cy="5181837"/>
            <a:chOff x="447299" y="1390243"/>
            <a:chExt cx="9776020" cy="5181837"/>
          </a:xfrm>
        </p:grpSpPr>
        <p:sp>
          <p:nvSpPr>
            <p:cNvPr id="761" name="Google Shape;761;p80"/>
            <p:cNvSpPr txBox="1"/>
            <p:nvPr/>
          </p:nvSpPr>
          <p:spPr>
            <a:xfrm>
              <a:off x="2937829" y="1844510"/>
              <a:ext cx="672000"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762" name="Google Shape;762;p80"/>
            <p:cNvSpPr/>
            <p:nvPr/>
          </p:nvSpPr>
          <p:spPr>
            <a:xfrm>
              <a:off x="447299" y="5036880"/>
              <a:ext cx="7663481"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763" name="Google Shape;763;p80"/>
            <p:cNvSpPr/>
            <p:nvPr/>
          </p:nvSpPr>
          <p:spPr>
            <a:xfrm>
              <a:off x="447300" y="3227985"/>
              <a:ext cx="6593296"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dirty="0">
                  <a:solidFill>
                    <a:srgbClr val="000000"/>
                  </a:solidFill>
                  <a:latin typeface="Times New Roman"/>
                  <a:ea typeface="Times New Roman"/>
                  <a:cs typeface="Times New Roman"/>
                  <a:sym typeface="Times New Roman"/>
                </a:rPr>
                <a:t>Explicit Key Information</a:t>
              </a:r>
              <a:endParaRPr sz="2000" b="1" dirty="0">
                <a:solidFill>
                  <a:srgbClr val="000000"/>
                </a:solidFill>
                <a:latin typeface="Times New Roman"/>
                <a:ea typeface="Times New Roman"/>
                <a:cs typeface="Times New Roman"/>
                <a:sym typeface="Times New Roman"/>
              </a:endParaRPr>
            </a:p>
          </p:txBody>
        </p:sp>
        <p:sp>
          <p:nvSpPr>
            <p:cNvPr id="764" name="Google Shape;764;p80"/>
            <p:cNvSpPr/>
            <p:nvPr/>
          </p:nvSpPr>
          <p:spPr>
            <a:xfrm>
              <a:off x="450495" y="1405684"/>
              <a:ext cx="659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765" name="Google Shape;765;p80"/>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766" name="Google Shape;766;p80"/>
            <p:cNvSpPr txBox="1"/>
            <p:nvPr/>
          </p:nvSpPr>
          <p:spPr>
            <a:xfrm>
              <a:off x="503435" y="4221783"/>
              <a:ext cx="22524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767" name="Google Shape;767;p80"/>
            <p:cNvSpPr/>
            <p:nvPr/>
          </p:nvSpPr>
          <p:spPr>
            <a:xfrm>
              <a:off x="2935519" y="3332605"/>
              <a:ext cx="4051600" cy="121360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68" name="Google Shape;768;p80"/>
            <p:cNvSpPr/>
            <p:nvPr/>
          </p:nvSpPr>
          <p:spPr>
            <a:xfrm>
              <a:off x="3026956" y="3402768"/>
              <a:ext cx="1610747"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769" name="Google Shape;769;p80"/>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770" name="Google Shape;770;p80"/>
            <p:cNvSpPr/>
            <p:nvPr/>
          </p:nvSpPr>
          <p:spPr>
            <a:xfrm>
              <a:off x="4790881" y="3754161"/>
              <a:ext cx="389200" cy="389200"/>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72" name="Google Shape;772;p80"/>
            <p:cNvCxnSpPr>
              <a:stCxn id="767" idx="3"/>
              <a:endCxn id="773" idx="1"/>
            </p:cNvCxnSpPr>
            <p:nvPr/>
          </p:nvCxnSpPr>
          <p:spPr>
            <a:xfrm rot="10800000" flipH="1">
              <a:off x="6987119" y="3028605"/>
              <a:ext cx="453200" cy="910800"/>
            </a:xfrm>
            <a:prstGeom prst="bentConnector3">
              <a:avLst>
                <a:gd name="adj1" fmla="val 49993"/>
              </a:avLst>
            </a:prstGeom>
            <a:noFill/>
            <a:ln w="38100" cap="flat" cmpd="sng">
              <a:solidFill>
                <a:srgbClr val="171616"/>
              </a:solidFill>
              <a:prstDash val="solid"/>
              <a:miter lim="800000"/>
              <a:headEnd type="none" w="sm" len="sm"/>
              <a:tailEnd type="triangle" w="med" len="med"/>
            </a:ln>
          </p:spPr>
        </p:cxnSp>
        <p:cxnSp>
          <p:nvCxnSpPr>
            <p:cNvPr id="774" name="Google Shape;774;p80"/>
            <p:cNvCxnSpPr>
              <a:endCxn id="767" idx="0"/>
            </p:cNvCxnSpPr>
            <p:nvPr/>
          </p:nvCxnSpPr>
          <p:spPr>
            <a:xfrm>
              <a:off x="4961319" y="2941005"/>
              <a:ext cx="0" cy="391600"/>
            </a:xfrm>
            <a:prstGeom prst="straightConnector1">
              <a:avLst/>
            </a:prstGeom>
            <a:noFill/>
            <a:ln w="38100" cap="flat" cmpd="sng">
              <a:solidFill>
                <a:schemeClr val="dk1"/>
              </a:solidFill>
              <a:prstDash val="solid"/>
              <a:miter lim="800000"/>
              <a:headEnd type="none" w="sm" len="sm"/>
              <a:tailEnd type="triangle" w="med" len="med"/>
            </a:ln>
          </p:spPr>
        </p:cxnSp>
        <p:sp>
          <p:nvSpPr>
            <p:cNvPr id="775" name="Google Shape;775;p80"/>
            <p:cNvSpPr txBox="1"/>
            <p:nvPr/>
          </p:nvSpPr>
          <p:spPr>
            <a:xfrm>
              <a:off x="503433" y="2508030"/>
              <a:ext cx="20296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776" name="Google Shape;776;p80"/>
            <p:cNvSpPr/>
            <p:nvPr/>
          </p:nvSpPr>
          <p:spPr>
            <a:xfrm>
              <a:off x="2937829" y="5211413"/>
              <a:ext cx="3131480"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777" name="Google Shape;777;p80"/>
            <p:cNvCxnSpPr>
              <a:cxnSpLocks/>
              <a:stCxn id="767" idx="2"/>
              <a:endCxn id="776" idx="0"/>
            </p:cNvCxnSpPr>
            <p:nvPr/>
          </p:nvCxnSpPr>
          <p:spPr>
            <a:xfrm rot="5400000">
              <a:off x="4399840" y="4649934"/>
              <a:ext cx="665208" cy="457750"/>
            </a:xfrm>
            <a:prstGeom prst="bentConnector3">
              <a:avLst>
                <a:gd name="adj1" fmla="val 50000"/>
              </a:avLst>
            </a:prstGeom>
            <a:noFill/>
            <a:ln w="38100" cap="flat" cmpd="sng">
              <a:solidFill>
                <a:schemeClr val="dk1"/>
              </a:solidFill>
              <a:prstDash val="solid"/>
              <a:miter lim="800000"/>
              <a:headEnd type="none" w="sm" len="sm"/>
              <a:tailEnd type="triangle" w="med" len="med"/>
            </a:ln>
          </p:spPr>
        </p:cxnSp>
        <p:cxnSp>
          <p:nvCxnSpPr>
            <p:cNvPr id="778" name="Google Shape;778;p80"/>
            <p:cNvCxnSpPr>
              <a:cxnSpLocks/>
              <a:stCxn id="767" idx="2"/>
              <a:endCxn id="779" idx="0"/>
            </p:cNvCxnSpPr>
            <p:nvPr/>
          </p:nvCxnSpPr>
          <p:spPr>
            <a:xfrm rot="16200000" flipH="1">
              <a:off x="5682212" y="3825311"/>
              <a:ext cx="665208" cy="2106995"/>
            </a:xfrm>
            <a:prstGeom prst="bentConnector3">
              <a:avLst>
                <a:gd name="adj1" fmla="val 50000"/>
              </a:avLst>
            </a:prstGeom>
            <a:noFill/>
            <a:ln w="38100" cap="flat" cmpd="sng">
              <a:solidFill>
                <a:schemeClr val="dk1"/>
              </a:solidFill>
              <a:prstDash val="solid"/>
              <a:miter lim="800000"/>
              <a:headEnd type="none" w="sm" len="sm"/>
              <a:tailEnd type="triangle" w="med" len="med"/>
            </a:ln>
          </p:spPr>
        </p:cxnSp>
        <p:sp>
          <p:nvSpPr>
            <p:cNvPr id="780" name="Google Shape;780;p80"/>
            <p:cNvSpPr txBox="1"/>
            <p:nvPr/>
          </p:nvSpPr>
          <p:spPr>
            <a:xfrm>
              <a:off x="503435" y="6146671"/>
              <a:ext cx="21020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773" name="Google Shape;773;p80"/>
            <p:cNvSpPr/>
            <p:nvPr/>
          </p:nvSpPr>
          <p:spPr>
            <a:xfrm>
              <a:off x="7440219" y="1390243"/>
              <a:ext cx="2770400" cy="3276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81" name="Google Shape;781;p80"/>
            <p:cNvCxnSpPr>
              <a:cxnSpLocks/>
              <a:stCxn id="762" idx="1"/>
              <a:endCxn id="764" idx="1"/>
            </p:cNvCxnSpPr>
            <p:nvPr/>
          </p:nvCxnSpPr>
          <p:spPr>
            <a:xfrm rot="10800000" flipH="1">
              <a:off x="447299" y="2173284"/>
              <a:ext cx="3196" cy="3631196"/>
            </a:xfrm>
            <a:prstGeom prst="bentConnector3">
              <a:avLst>
                <a:gd name="adj1" fmla="val -7152691"/>
              </a:avLst>
            </a:prstGeom>
            <a:noFill/>
            <a:ln w="38100" cap="flat" cmpd="sng">
              <a:solidFill>
                <a:schemeClr val="dk1"/>
              </a:solidFill>
              <a:prstDash val="solid"/>
              <a:miter lim="800000"/>
              <a:headEnd type="none" w="sm" len="sm"/>
              <a:tailEnd type="triangle" w="med" len="med"/>
            </a:ln>
          </p:spPr>
        </p:cxnSp>
        <p:sp>
          <p:nvSpPr>
            <p:cNvPr id="782" name="Google Shape;782;p80"/>
            <p:cNvSpPr/>
            <p:nvPr/>
          </p:nvSpPr>
          <p:spPr>
            <a:xfrm>
              <a:off x="2935519" y="1469215"/>
              <a:ext cx="32644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783" name="Google Shape;783;p80"/>
            <p:cNvSpPr/>
            <p:nvPr/>
          </p:nvSpPr>
          <p:spPr>
            <a:xfrm>
              <a:off x="2937829" y="2213841"/>
              <a:ext cx="32568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784" name="Google Shape;784;p80"/>
            <p:cNvPicPr preferRelativeResize="0"/>
            <p:nvPr/>
          </p:nvPicPr>
          <p:blipFill rotWithShape="1">
            <a:blip r:embed="rId3">
              <a:alphaModFix/>
            </a:blip>
            <a:srcRect/>
            <a:stretch/>
          </p:blipFill>
          <p:spPr>
            <a:xfrm>
              <a:off x="6253857" y="1476475"/>
              <a:ext cx="668152" cy="668152"/>
            </a:xfrm>
            <a:prstGeom prst="rect">
              <a:avLst/>
            </a:prstGeom>
            <a:noFill/>
            <a:ln w="12700" cap="flat" cmpd="sng">
              <a:solidFill>
                <a:schemeClr val="dk1"/>
              </a:solidFill>
              <a:prstDash val="solid"/>
              <a:round/>
              <a:headEnd type="none" w="sm" len="sm"/>
              <a:tailEnd type="none" w="sm" len="sm"/>
            </a:ln>
          </p:spPr>
        </p:pic>
        <p:pic>
          <p:nvPicPr>
            <p:cNvPr id="785" name="Google Shape;785;p80"/>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787" name="Google Shape;787;p80"/>
            <p:cNvSpPr txBox="1"/>
            <p:nvPr/>
          </p:nvSpPr>
          <p:spPr>
            <a:xfrm>
              <a:off x="2935519" y="5221967"/>
              <a:ext cx="312694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Text Pipeline</a:t>
              </a:r>
              <a:endParaRPr sz="1870" dirty="0">
                <a:solidFill>
                  <a:schemeClr val="lt1"/>
                </a:solidFill>
                <a:latin typeface="Times New Roman"/>
                <a:ea typeface="Times New Roman"/>
                <a:cs typeface="Times New Roman"/>
                <a:sym typeface="Times New Roman"/>
              </a:endParaRPr>
            </a:p>
          </p:txBody>
        </p:sp>
        <p:sp>
          <p:nvSpPr>
            <p:cNvPr id="779" name="Google Shape;779;p80"/>
            <p:cNvSpPr/>
            <p:nvPr/>
          </p:nvSpPr>
          <p:spPr>
            <a:xfrm>
              <a:off x="6126415" y="5211413"/>
              <a:ext cx="1883798"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89" name="Google Shape;789;p80"/>
            <p:cNvSpPr txBox="1"/>
            <p:nvPr/>
          </p:nvSpPr>
          <p:spPr>
            <a:xfrm>
              <a:off x="6130891" y="5234043"/>
              <a:ext cx="188050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Visual Pipeline</a:t>
              </a:r>
              <a:endParaRPr sz="1870" dirty="0">
                <a:solidFill>
                  <a:schemeClr val="lt1"/>
                </a:solidFill>
                <a:latin typeface="Times New Roman"/>
                <a:ea typeface="Times New Roman"/>
                <a:cs typeface="Times New Roman"/>
                <a:sym typeface="Times New Roman"/>
              </a:endParaRPr>
            </a:p>
          </p:txBody>
        </p:sp>
        <p:sp>
          <p:nvSpPr>
            <p:cNvPr id="791" name="Google Shape;791;p80"/>
            <p:cNvSpPr/>
            <p:nvPr/>
          </p:nvSpPr>
          <p:spPr>
            <a:xfrm>
              <a:off x="7506411" y="3206440"/>
              <a:ext cx="2337200" cy="1393600"/>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92" name="Google Shape;792;p80"/>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dirty="0">
                  <a:solidFill>
                    <a:schemeClr val="dk1"/>
                  </a:solidFill>
                  <a:latin typeface="IBM Plex Mono"/>
                  <a:ea typeface="IBM Plex Mono"/>
                  <a:cs typeface="IBM Plex Mono"/>
                  <a:sym typeface="IBM Plex Mono"/>
                </a:rPr>
                <a:t>Generate next sentence </a:t>
              </a:r>
              <a:endParaRPr sz="1333" dirty="0"/>
            </a:p>
            <a:p>
              <a:pPr>
                <a:lnSpc>
                  <a:spcPct val="120000"/>
                </a:lnSpc>
              </a:pPr>
              <a:r>
                <a:rPr lang="en-US" altLang="zh-CN" sz="933" dirty="0">
                  <a:solidFill>
                    <a:schemeClr val="dk1"/>
                  </a:solidFill>
                  <a:latin typeface="IBM Plex Mono"/>
                  <a:ea typeface="IBM Plex Mono"/>
                  <a:cs typeface="IBM Plex Mono"/>
                  <a:sym typeface="IBM Plex Mono"/>
                </a:rPr>
                <a:t>based on following</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&lt;extra_id_0&gt;KEYWORDS: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&lt;extra_id_0&gt;CONTEXT: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&lt;extra_id_0&gt;EMOTION: […]</a:t>
              </a:r>
              <a:endParaRPr sz="933" dirty="0">
                <a:solidFill>
                  <a:schemeClr val="dk1"/>
                </a:solidFill>
                <a:latin typeface="IBM Plex Mono"/>
                <a:ea typeface="IBM Plex Mono"/>
                <a:cs typeface="IBM Plex Mono"/>
                <a:sym typeface="IBM Plex Mono"/>
              </a:endParaRPr>
            </a:p>
          </p:txBody>
        </p:sp>
        <p:sp>
          <p:nvSpPr>
            <p:cNvPr id="793" name="Google Shape;793;p80"/>
            <p:cNvSpPr txBox="1"/>
            <p:nvPr/>
          </p:nvSpPr>
          <p:spPr>
            <a:xfrm>
              <a:off x="7500530" y="3206441"/>
              <a:ext cx="194786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794" name="Google Shape;794;p80"/>
            <p:cNvCxnSpPr/>
            <p:nvPr/>
          </p:nvCxnSpPr>
          <p:spPr>
            <a:xfrm>
              <a:off x="7507103" y="3483439"/>
              <a:ext cx="2336400" cy="0"/>
            </a:xfrm>
            <a:prstGeom prst="straightConnector1">
              <a:avLst/>
            </a:prstGeom>
            <a:noFill/>
            <a:ln w="19050" cap="flat" cmpd="sng">
              <a:solidFill>
                <a:schemeClr val="dk1"/>
              </a:solidFill>
              <a:prstDash val="solid"/>
              <a:miter lim="800000"/>
              <a:headEnd type="none" w="sm" len="sm"/>
              <a:tailEnd type="none" w="sm" len="sm"/>
            </a:ln>
          </p:spPr>
        </p:cxnSp>
        <p:sp>
          <p:nvSpPr>
            <p:cNvPr id="795" name="Google Shape;795;p80"/>
            <p:cNvSpPr/>
            <p:nvPr/>
          </p:nvSpPr>
          <p:spPr>
            <a:xfrm>
              <a:off x="7500531" y="1447857"/>
              <a:ext cx="2342800" cy="102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97" name="Google Shape;797;p80"/>
            <p:cNvSpPr txBox="1"/>
            <p:nvPr/>
          </p:nvSpPr>
          <p:spPr>
            <a:xfrm>
              <a:off x="7775215" y="1447857"/>
              <a:ext cx="17540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799" name="Google Shape;799;p80"/>
            <p:cNvSpPr/>
            <p:nvPr/>
          </p:nvSpPr>
          <p:spPr>
            <a:xfrm>
              <a:off x="7502087" y="2511179"/>
              <a:ext cx="2342800" cy="6544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01" name="Google Shape;801;p80"/>
            <p:cNvSpPr txBox="1"/>
            <p:nvPr/>
          </p:nvSpPr>
          <p:spPr>
            <a:xfrm>
              <a:off x="7502087" y="2511179"/>
              <a:ext cx="23428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802" name="Google Shape;802;p80"/>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3" name="Google Shape;803;p80"/>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804" name="Google Shape;804;p80"/>
            <p:cNvCxnSpPr>
              <a:stCxn id="799" idx="3"/>
              <a:endCxn id="802" idx="3"/>
            </p:cNvCxnSpPr>
            <p:nvPr/>
          </p:nvCxnSpPr>
          <p:spPr>
            <a:xfrm flipH="1">
              <a:off x="9365687" y="2838379"/>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805" name="Google Shape;805;p80"/>
            <p:cNvCxnSpPr>
              <a:stCxn id="795" idx="3"/>
              <a:endCxn id="803" idx="3"/>
            </p:cNvCxnSpPr>
            <p:nvPr/>
          </p:nvCxnSpPr>
          <p:spPr>
            <a:xfrm flipH="1">
              <a:off x="929453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806" name="Google Shape;806;p80"/>
            <p:cNvSpPr/>
            <p:nvPr/>
          </p:nvSpPr>
          <p:spPr>
            <a:xfrm>
              <a:off x="8237276" y="5040444"/>
              <a:ext cx="1973343" cy="1531636"/>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lang="en-US" altLang="zh-CN" sz="2000" b="1" dirty="0">
                <a:solidFill>
                  <a:schemeClr val="lt1"/>
                </a:solidFill>
                <a:latin typeface="Times New Roman"/>
                <a:ea typeface="Times New Roman"/>
                <a:cs typeface="Times New Roman"/>
                <a:sym typeface="Times New Roman"/>
              </a:endParaRPr>
            </a:p>
            <a:p>
              <a:pPr algn="ctr"/>
              <a:endParaRPr lang="en-US" altLang="zh-CN" sz="2000" b="1" dirty="0">
                <a:solidFill>
                  <a:schemeClr val="lt1"/>
                </a:solidFill>
                <a:latin typeface="Times New Roman"/>
                <a:ea typeface="Times New Roman"/>
                <a:cs typeface="Times New Roman"/>
                <a:sym typeface="Times New Roman"/>
              </a:endParaRPr>
            </a:p>
            <a:p>
              <a:pPr algn="ctr"/>
              <a:r>
                <a:rPr lang="en-US" altLang="zh-CN" sz="2000" b="1" dirty="0">
                  <a:solidFill>
                    <a:schemeClr val="lt1"/>
                  </a:solidFill>
                  <a:latin typeface="Times New Roman"/>
                  <a:ea typeface="Times New Roman"/>
                  <a:cs typeface="Times New Roman"/>
                  <a:sym typeface="Times New Roman"/>
                </a:rPr>
                <a:t>User Involvement</a:t>
              </a:r>
            </a:p>
          </p:txBody>
        </p:sp>
        <p:cxnSp>
          <p:nvCxnSpPr>
            <p:cNvPr id="808" name="Google Shape;808;p80"/>
            <p:cNvCxnSpPr>
              <a:cxnSpLocks/>
              <a:stCxn id="806" idx="3"/>
              <a:endCxn id="773" idx="3"/>
            </p:cNvCxnSpPr>
            <p:nvPr/>
          </p:nvCxnSpPr>
          <p:spPr>
            <a:xfrm flipV="1">
              <a:off x="10210619" y="3028443"/>
              <a:ext cx="12700" cy="2777819"/>
            </a:xfrm>
            <a:prstGeom prst="bentConnector3">
              <a:avLst>
                <a:gd name="adj1" fmla="val 1800000"/>
              </a:avLst>
            </a:prstGeom>
            <a:noFill/>
            <a:ln w="38100" cap="flat" cmpd="sng">
              <a:solidFill>
                <a:schemeClr val="dk1"/>
              </a:solidFill>
              <a:prstDash val="dash"/>
              <a:miter lim="800000"/>
              <a:headEnd type="none" w="sm" len="sm"/>
              <a:tailEnd type="triangle" w="med" len="med"/>
            </a:ln>
          </p:spPr>
        </p:cxnSp>
        <p:sp>
          <p:nvSpPr>
            <p:cNvPr id="813" name="Google Shape;813;p80"/>
            <p:cNvSpPr/>
            <p:nvPr/>
          </p:nvSpPr>
          <p:spPr>
            <a:xfrm>
              <a:off x="7741575" y="6078863"/>
              <a:ext cx="268400" cy="3692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cxnSp>
          <p:nvCxnSpPr>
            <p:cNvPr id="819" name="Google Shape;819;p80"/>
            <p:cNvCxnSpPr>
              <a:cxnSpLocks/>
              <a:stCxn id="806" idx="3"/>
              <a:endCxn id="779" idx="2"/>
            </p:cNvCxnSpPr>
            <p:nvPr/>
          </p:nvCxnSpPr>
          <p:spPr>
            <a:xfrm flipH="1">
              <a:off x="7068314" y="5806262"/>
              <a:ext cx="3142305" cy="643951"/>
            </a:xfrm>
            <a:prstGeom prst="bentConnector4">
              <a:avLst>
                <a:gd name="adj1" fmla="val -7275"/>
                <a:gd name="adj2" fmla="val 154424"/>
              </a:avLst>
            </a:prstGeom>
            <a:noFill/>
            <a:ln w="38100" cap="flat" cmpd="sng">
              <a:solidFill>
                <a:schemeClr val="dk1"/>
              </a:solidFill>
              <a:prstDash val="dash"/>
              <a:miter lim="800000"/>
              <a:headEnd type="none" w="sm" len="sm"/>
              <a:tailEnd type="triangle" w="med" len="med"/>
            </a:ln>
          </p:spPr>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1F8CC91-9806-08F6-0E56-A18008FE913C}"/>
                    </a:ext>
                  </a:extLst>
                </p:cNvPr>
                <p:cNvSpPr/>
                <p:nvPr/>
              </p:nvSpPr>
              <p:spPr>
                <a:xfrm>
                  <a:off x="7536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19" name="Rectangle 18">
                  <a:extLst>
                    <a:ext uri="{FF2B5EF4-FFF2-40B4-BE49-F238E27FC236}">
                      <a16:creationId xmlns:a16="http://schemas.microsoft.com/office/drawing/2014/main" id="{E1F8CC91-9806-08F6-0E56-A18008FE913C}"/>
                    </a:ext>
                  </a:extLst>
                </p:cNvPr>
                <p:cNvSpPr>
                  <a:spLocks noRot="1" noChangeAspect="1" noMove="1" noResize="1" noEditPoints="1" noAdjustHandles="1" noChangeArrowheads="1" noChangeShapeType="1" noTextEdit="1"/>
                </p:cNvSpPr>
                <p:nvPr/>
              </p:nvSpPr>
              <p:spPr>
                <a:xfrm>
                  <a:off x="7536219" y="1741992"/>
                  <a:ext cx="2262253" cy="316252"/>
                </a:xfrm>
                <a:prstGeom prst="rect">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CC1E1A2-9649-D8AA-C6D9-35CEC9DB9500}"/>
                    </a:ext>
                  </a:extLst>
                </p:cNvPr>
                <p:cNvSpPr/>
                <p:nvPr/>
              </p:nvSpPr>
              <p:spPr>
                <a:xfrm>
                  <a:off x="7536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20" name="Rectangle 19">
                  <a:extLst>
                    <a:ext uri="{FF2B5EF4-FFF2-40B4-BE49-F238E27FC236}">
                      <a16:creationId xmlns:a16="http://schemas.microsoft.com/office/drawing/2014/main" id="{7CC1E1A2-9649-D8AA-C6D9-35CEC9DB9500}"/>
                    </a:ext>
                  </a:extLst>
                </p:cNvPr>
                <p:cNvSpPr>
                  <a:spLocks noRot="1" noChangeAspect="1" noMove="1" noResize="1" noEditPoints="1" noAdjustHandles="1" noChangeArrowheads="1" noChangeShapeType="1" noTextEdit="1"/>
                </p:cNvSpPr>
                <p:nvPr/>
              </p:nvSpPr>
              <p:spPr>
                <a:xfrm>
                  <a:off x="7536350" y="2108185"/>
                  <a:ext cx="2262121" cy="316252"/>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4E73B81-3F91-3265-D11C-65F4694D146F}"/>
                    </a:ext>
                  </a:extLst>
                </p:cNvPr>
                <p:cNvSpPr/>
                <p:nvPr/>
              </p:nvSpPr>
              <p:spPr>
                <a:xfrm>
                  <a:off x="7539159" y="279645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m:t>
                      </m:r>
                      <m:r>
                        <m:rPr>
                          <m:sty m:val="p"/>
                        </m:rPr>
                        <a:rPr lang="en-US" altLang="zh-CN" sz="1400" i="1">
                          <a:solidFill>
                            <a:schemeClr val="tx1"/>
                          </a:solidFill>
                          <a:latin typeface="Cambria Math" panose="02040503050406030204" pitchFamily="18" charset="0"/>
                          <a:sym typeface="Times New Roman" panose="02020603050405020304" pitchFamily="18" charset="0"/>
                        </a:rPr>
                        <m:t>pacy</m:t>
                      </m:r>
                    </m:oMath>
                  </a14:m>
                  <a:r>
                    <a:rPr lang="en-US" altLang="zh-CN" sz="1400" b="0" i="1" dirty="0">
                      <a:solidFill>
                        <a:schemeClr val="tx1"/>
                      </a:solidFill>
                      <a:latin typeface="Times New Roman" panose="02020603050405020304" pitchFamily="18" charset="0"/>
                      <a:sym typeface="Times New Roman" panose="02020603050405020304" pitchFamily="18" charset="0"/>
                    </a:rPr>
                    <a:t> – </a:t>
                  </a:r>
                  <a:r>
                    <a:rPr lang="en-US" altLang="zh-CN" sz="1400" b="0" dirty="0">
                      <a:solidFill>
                        <a:schemeClr val="tx1"/>
                      </a:solidFill>
                      <a:latin typeface="Consolas" panose="020B0609020204030204" pitchFamily="49" charset="0"/>
                      <a:sym typeface="Times New Roman" panose="02020603050405020304" pitchFamily="18" charset="0"/>
                    </a:rPr>
                    <a:t>sng_parser()</a:t>
                  </a:r>
                </a:p>
              </p:txBody>
            </p:sp>
          </mc:Choice>
          <mc:Fallback xmlns="">
            <p:sp>
              <p:nvSpPr>
                <p:cNvPr id="21" name="Rectangle 20">
                  <a:extLst>
                    <a:ext uri="{FF2B5EF4-FFF2-40B4-BE49-F238E27FC236}">
                      <a16:creationId xmlns:a16="http://schemas.microsoft.com/office/drawing/2014/main" id="{B4E73B81-3F91-3265-D11C-65F4694D146F}"/>
                    </a:ext>
                  </a:extLst>
                </p:cNvPr>
                <p:cNvSpPr>
                  <a:spLocks noRot="1" noChangeAspect="1" noMove="1" noResize="1" noEditPoints="1" noAdjustHandles="1" noChangeArrowheads="1" noChangeShapeType="1" noTextEdit="1"/>
                </p:cNvSpPr>
                <p:nvPr/>
              </p:nvSpPr>
              <p:spPr>
                <a:xfrm>
                  <a:off x="7539159" y="2796452"/>
                  <a:ext cx="2262253" cy="316252"/>
                </a:xfrm>
                <a:prstGeom prst="rect">
                  <a:avLst/>
                </a:prstGeom>
                <a:blipFill>
                  <a:blip r:embed="rId7"/>
                  <a:stretch>
                    <a:fillRect b="-1272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FBA6A96-E219-E1C7-8547-E849B6305043}"/>
                    </a:ext>
                  </a:extLst>
                </p:cNvPr>
                <p:cNvSpPr/>
                <p:nvPr/>
              </p:nvSpPr>
              <p:spPr>
                <a:xfrm>
                  <a:off x="3004805" y="5643680"/>
                  <a:ext cx="3002140" cy="2943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𝑂𝑃𝑇</m:t>
                        </m:r>
                        <m:r>
                          <a:rPr lang="en-US" altLang="zh-CN" sz="1400" b="0" i="1" smtClean="0">
                            <a:solidFill>
                              <a:schemeClr val="tx1"/>
                            </a:solidFill>
                            <a:latin typeface="Cambria Math" panose="02040503050406030204" pitchFamily="18" charset="0"/>
                            <a:sym typeface="Times New Roman" panose="02020603050405020304" pitchFamily="18" charset="0"/>
                          </a:rPr>
                          <m:t> 1.3</m:t>
                        </m:r>
                        <m:r>
                          <a:rPr lang="en-US" altLang="zh-CN" sz="1400" b="0" i="1" smtClean="0">
                            <a:solidFill>
                              <a:schemeClr val="tx1"/>
                            </a:solidFill>
                            <a:latin typeface="Cambria Math" panose="02040503050406030204" pitchFamily="18" charset="0"/>
                            <a:sym typeface="Times New Roman" panose="02020603050405020304" pitchFamily="18" charset="0"/>
                          </a:rPr>
                          <m:t>𝑏</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7FBA6A96-E219-E1C7-8547-E849B6305043}"/>
                    </a:ext>
                  </a:extLst>
                </p:cNvPr>
                <p:cNvSpPr>
                  <a:spLocks noRot="1" noChangeAspect="1" noMove="1" noResize="1" noEditPoints="1" noAdjustHandles="1" noChangeArrowheads="1" noChangeShapeType="1" noTextEdit="1"/>
                </p:cNvSpPr>
                <p:nvPr/>
              </p:nvSpPr>
              <p:spPr>
                <a:xfrm>
                  <a:off x="3004805" y="5643680"/>
                  <a:ext cx="3002140" cy="294322"/>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61E9513-AE68-39E3-1A23-3F64193DE601}"/>
                    </a:ext>
                  </a:extLst>
                </p:cNvPr>
                <p:cNvSpPr/>
                <p:nvPr/>
              </p:nvSpPr>
              <p:spPr>
                <a:xfrm>
                  <a:off x="6184322" y="5620599"/>
                  <a:ext cx="1778997" cy="7341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r>
                          <a:rPr lang="en-US" altLang="zh-CN" sz="1400" b="0" i="1" smtClean="0">
                            <a:solidFill>
                              <a:schemeClr val="tx1"/>
                            </a:solidFill>
                            <a:latin typeface="Cambria Math" panose="02040503050406030204" pitchFamily="18" charset="0"/>
                            <a:sym typeface="Times New Roman" panose="02020603050405020304" pitchFamily="18" charset="0"/>
                          </a:rPr>
                          <m:t> </m:t>
                        </m:r>
                      </m:oMath>
                    </m:oMathPara>
                  </a14:m>
                  <a:endParaRPr lang="en-US" altLang="zh-CN" sz="1400" b="0" i="1" dirty="0">
                    <a:solidFill>
                      <a:schemeClr val="tx1"/>
                    </a:solidFill>
                    <a:latin typeface="Cambria Math" panose="02040503050406030204" pitchFamily="18" charset="0"/>
                    <a:sym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𝑤</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𝐷𝑟𝑒𝑎𝑚𝐵𝑜𝑜𝑡h</m:t>
                        </m:r>
                      </m:oMath>
                    </m:oMathPara>
                  </a14:m>
                  <a:endParaRPr lang="zh-CN" altLang="en-US"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561E9513-AE68-39E3-1A23-3F64193DE601}"/>
                    </a:ext>
                  </a:extLst>
                </p:cNvPr>
                <p:cNvSpPr>
                  <a:spLocks noRot="1" noChangeAspect="1" noMove="1" noResize="1" noEditPoints="1" noAdjustHandles="1" noChangeArrowheads="1" noChangeShapeType="1" noTextEdit="1"/>
                </p:cNvSpPr>
                <p:nvPr/>
              </p:nvSpPr>
              <p:spPr>
                <a:xfrm>
                  <a:off x="6184322" y="5620599"/>
                  <a:ext cx="1778997" cy="734177"/>
                </a:xfrm>
                <a:prstGeom prst="rect">
                  <a:avLst/>
                </a:prstGeom>
                <a:blipFill>
                  <a:blip r:embed="rId9"/>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C78C553-86CB-A6D6-CA59-0DCAB914D12B}"/>
                    </a:ext>
                  </a:extLst>
                </p:cNvPr>
                <p:cNvSpPr/>
                <p:nvPr/>
              </p:nvSpPr>
              <p:spPr>
                <a:xfrm>
                  <a:off x="3004805" y="6040024"/>
                  <a:ext cx="3002140" cy="2988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i="1">
                                <a:solidFill>
                                  <a:schemeClr val="tx1"/>
                                </a:solidFill>
                                <a:latin typeface="Cambria Math" panose="02040503050406030204" pitchFamily="18" charset="0"/>
                                <a:sym typeface="Times New Roman" panose="02020603050405020304" pitchFamily="18" charset="0"/>
                              </a:rPr>
                            </m:ctrlPr>
                          </m:sSubPr>
                          <m:e>
                            <m:r>
                              <a:rPr lang="en-US" altLang="zh-CN" sz="1400" i="1">
                                <a:solidFill>
                                  <a:schemeClr val="tx1"/>
                                </a:solidFill>
                                <a:latin typeface="Cambria Math" panose="02040503050406030204" pitchFamily="18" charset="0"/>
                                <a:sym typeface="Times New Roman" panose="02020603050405020304" pitchFamily="18" charset="0"/>
                              </a:rPr>
                              <m:t>5</m:t>
                            </m:r>
                          </m:e>
                          <m:sub>
                            <m:r>
                              <a:rPr lang="en-US" altLang="zh-CN" sz="1400" i="1">
                                <a:solidFill>
                                  <a:schemeClr val="tx1"/>
                                </a:solidFill>
                                <a:latin typeface="Cambria Math" panose="02040503050406030204" pitchFamily="18" charset="0"/>
                                <a:sym typeface="Times New Roman" panose="02020603050405020304" pitchFamily="18" charset="0"/>
                              </a:rPr>
                              <m:t>𝑏𝑎𝑠𝑒</m:t>
                            </m:r>
                          </m:sub>
                        </m:sSub>
                        <m:r>
                          <a:rPr lang="en-US" altLang="zh-CN" sz="1400" i="1">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𝐶𝑜𝑚𝑚𝑒𝑛𝐺𝑒𝑛</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5" name="Rectangle 24">
                  <a:extLst>
                    <a:ext uri="{FF2B5EF4-FFF2-40B4-BE49-F238E27FC236}">
                      <a16:creationId xmlns:a16="http://schemas.microsoft.com/office/drawing/2014/main" id="{BC78C553-86CB-A6D6-CA59-0DCAB914D12B}"/>
                    </a:ext>
                  </a:extLst>
                </p:cNvPr>
                <p:cNvSpPr>
                  <a:spLocks noRot="1" noChangeAspect="1" noMove="1" noResize="1" noEditPoints="1" noAdjustHandles="1" noChangeArrowheads="1" noChangeShapeType="1" noTextEdit="1"/>
                </p:cNvSpPr>
                <p:nvPr/>
              </p:nvSpPr>
              <p:spPr>
                <a:xfrm>
                  <a:off x="3004805" y="6040024"/>
                  <a:ext cx="3002140" cy="298856"/>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p:pic>
          <p:nvPicPr>
            <p:cNvPr id="12" name="Graphic 11" descr="User with solid fill">
              <a:extLst>
                <a:ext uri="{FF2B5EF4-FFF2-40B4-BE49-F238E27FC236}">
                  <a16:creationId xmlns:a16="http://schemas.microsoft.com/office/drawing/2014/main" id="{C3C45B71-80BC-9A26-789A-237CA0D73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8199" y="5196083"/>
              <a:ext cx="591496" cy="591496"/>
            </a:xfrm>
            <a:prstGeom prst="rect">
              <a:avLst/>
            </a:prstGeom>
          </p:spPr>
        </p:pic>
      </p:grpSp>
    </p:spTree>
    <p:extLst>
      <p:ext uri="{BB962C8B-B14F-4D97-AF65-F5344CB8AC3E}">
        <p14:creationId xmlns:p14="http://schemas.microsoft.com/office/powerpoint/2010/main" val="74926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758"/>
        <p:cNvGrpSpPr/>
        <p:nvPr/>
      </p:nvGrpSpPr>
      <p:grpSpPr>
        <a:xfrm>
          <a:off x="0" y="0"/>
          <a:ext cx="0" cy="0"/>
          <a:chOff x="0" y="0"/>
          <a:chExt cx="0" cy="0"/>
        </a:xfrm>
      </p:grpSpPr>
      <p:sp>
        <p:nvSpPr>
          <p:cNvPr id="759" name="Google Shape;759;p80"/>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760" name="Google Shape;760;p80"/>
          <p:cNvSpPr txBox="1"/>
          <p:nvPr/>
        </p:nvSpPr>
        <p:spPr>
          <a:xfrm>
            <a:off x="-239799" y="919998"/>
            <a:ext cx="68672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761" name="Google Shape;761;p80"/>
          <p:cNvSpPr txBox="1"/>
          <p:nvPr/>
        </p:nvSpPr>
        <p:spPr>
          <a:xfrm>
            <a:off x="2937829" y="1844510"/>
            <a:ext cx="672000"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762" name="Google Shape;762;p80"/>
          <p:cNvSpPr/>
          <p:nvPr/>
        </p:nvSpPr>
        <p:spPr>
          <a:xfrm>
            <a:off x="447300" y="5036880"/>
            <a:ext cx="772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763" name="Google Shape;763;p80"/>
          <p:cNvSpPr/>
          <p:nvPr/>
        </p:nvSpPr>
        <p:spPr>
          <a:xfrm>
            <a:off x="447300" y="3227985"/>
            <a:ext cx="6593296"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dirty="0">
                <a:solidFill>
                  <a:srgbClr val="000000"/>
                </a:solidFill>
                <a:latin typeface="Times New Roman"/>
                <a:ea typeface="Times New Roman"/>
                <a:cs typeface="Times New Roman"/>
                <a:sym typeface="Times New Roman"/>
              </a:rPr>
              <a:t>Explicit Key Information</a:t>
            </a:r>
            <a:endParaRPr sz="2000" b="1" dirty="0">
              <a:solidFill>
                <a:srgbClr val="000000"/>
              </a:solidFill>
              <a:latin typeface="Times New Roman"/>
              <a:ea typeface="Times New Roman"/>
              <a:cs typeface="Times New Roman"/>
              <a:sym typeface="Times New Roman"/>
            </a:endParaRPr>
          </a:p>
        </p:txBody>
      </p:sp>
      <p:sp>
        <p:nvSpPr>
          <p:cNvPr id="764" name="Google Shape;764;p80"/>
          <p:cNvSpPr/>
          <p:nvPr/>
        </p:nvSpPr>
        <p:spPr>
          <a:xfrm>
            <a:off x="450495" y="1405684"/>
            <a:ext cx="659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765" name="Google Shape;765;p80"/>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766" name="Google Shape;766;p80"/>
          <p:cNvSpPr txBox="1"/>
          <p:nvPr/>
        </p:nvSpPr>
        <p:spPr>
          <a:xfrm>
            <a:off x="503435" y="4221783"/>
            <a:ext cx="22524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767" name="Google Shape;767;p80"/>
          <p:cNvSpPr/>
          <p:nvPr/>
        </p:nvSpPr>
        <p:spPr>
          <a:xfrm>
            <a:off x="2935519" y="3332605"/>
            <a:ext cx="4051600" cy="121360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68" name="Google Shape;768;p80"/>
          <p:cNvSpPr/>
          <p:nvPr/>
        </p:nvSpPr>
        <p:spPr>
          <a:xfrm>
            <a:off x="3026956" y="3402768"/>
            <a:ext cx="1610747"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769" name="Google Shape;769;p80"/>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770" name="Google Shape;770;p80"/>
          <p:cNvSpPr/>
          <p:nvPr/>
        </p:nvSpPr>
        <p:spPr>
          <a:xfrm>
            <a:off x="4790881" y="3754161"/>
            <a:ext cx="389200" cy="389200"/>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71" name="Google Shape;771;p80"/>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72" name="Google Shape;772;p80"/>
          <p:cNvCxnSpPr>
            <a:stCxn id="767" idx="3"/>
            <a:endCxn id="773" idx="1"/>
          </p:cNvCxnSpPr>
          <p:nvPr/>
        </p:nvCxnSpPr>
        <p:spPr>
          <a:xfrm rot="10800000" flipH="1">
            <a:off x="6987119" y="3028605"/>
            <a:ext cx="453200" cy="910800"/>
          </a:xfrm>
          <a:prstGeom prst="bentConnector3">
            <a:avLst>
              <a:gd name="adj1" fmla="val 49993"/>
            </a:avLst>
          </a:prstGeom>
          <a:noFill/>
          <a:ln w="38100" cap="flat" cmpd="sng">
            <a:solidFill>
              <a:srgbClr val="171616"/>
            </a:solidFill>
            <a:prstDash val="solid"/>
            <a:miter lim="800000"/>
            <a:headEnd type="none" w="sm" len="sm"/>
            <a:tailEnd type="triangle" w="med" len="med"/>
          </a:ln>
        </p:spPr>
      </p:cxnSp>
      <p:cxnSp>
        <p:nvCxnSpPr>
          <p:cNvPr id="774" name="Google Shape;774;p80"/>
          <p:cNvCxnSpPr>
            <a:endCxn id="767" idx="0"/>
          </p:cNvCxnSpPr>
          <p:nvPr/>
        </p:nvCxnSpPr>
        <p:spPr>
          <a:xfrm>
            <a:off x="4961319" y="2941005"/>
            <a:ext cx="0" cy="391600"/>
          </a:xfrm>
          <a:prstGeom prst="straightConnector1">
            <a:avLst/>
          </a:prstGeom>
          <a:noFill/>
          <a:ln w="38100" cap="flat" cmpd="sng">
            <a:solidFill>
              <a:schemeClr val="dk1"/>
            </a:solidFill>
            <a:prstDash val="solid"/>
            <a:miter lim="800000"/>
            <a:headEnd type="none" w="sm" len="sm"/>
            <a:tailEnd type="triangle" w="med" len="med"/>
          </a:ln>
        </p:spPr>
      </p:cxnSp>
      <p:sp>
        <p:nvSpPr>
          <p:cNvPr id="775" name="Google Shape;775;p80"/>
          <p:cNvSpPr txBox="1"/>
          <p:nvPr/>
        </p:nvSpPr>
        <p:spPr>
          <a:xfrm>
            <a:off x="503433" y="2508030"/>
            <a:ext cx="20296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776" name="Google Shape;776;p80"/>
          <p:cNvSpPr/>
          <p:nvPr/>
        </p:nvSpPr>
        <p:spPr>
          <a:xfrm>
            <a:off x="2937829" y="5211413"/>
            <a:ext cx="3131480"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777" name="Google Shape;777;p80"/>
          <p:cNvCxnSpPr>
            <a:cxnSpLocks/>
            <a:stCxn id="767" idx="2"/>
            <a:endCxn id="776" idx="0"/>
          </p:cNvCxnSpPr>
          <p:nvPr/>
        </p:nvCxnSpPr>
        <p:spPr>
          <a:xfrm rot="5400000">
            <a:off x="4399840" y="4649934"/>
            <a:ext cx="665208" cy="457750"/>
          </a:xfrm>
          <a:prstGeom prst="bentConnector3">
            <a:avLst>
              <a:gd name="adj1" fmla="val 50000"/>
            </a:avLst>
          </a:prstGeom>
          <a:noFill/>
          <a:ln w="38100" cap="flat" cmpd="sng">
            <a:solidFill>
              <a:schemeClr val="dk1"/>
            </a:solidFill>
            <a:prstDash val="solid"/>
            <a:miter lim="800000"/>
            <a:headEnd type="none" w="sm" len="sm"/>
            <a:tailEnd type="triangle" w="med" len="med"/>
          </a:ln>
        </p:spPr>
      </p:cxnSp>
      <p:cxnSp>
        <p:nvCxnSpPr>
          <p:cNvPr id="778" name="Google Shape;778;p80"/>
          <p:cNvCxnSpPr>
            <a:cxnSpLocks/>
            <a:stCxn id="767" idx="2"/>
            <a:endCxn id="779" idx="0"/>
          </p:cNvCxnSpPr>
          <p:nvPr/>
        </p:nvCxnSpPr>
        <p:spPr>
          <a:xfrm rot="16200000" flipH="1">
            <a:off x="5682212" y="3825311"/>
            <a:ext cx="665208" cy="2106995"/>
          </a:xfrm>
          <a:prstGeom prst="bentConnector3">
            <a:avLst>
              <a:gd name="adj1" fmla="val 50000"/>
            </a:avLst>
          </a:prstGeom>
          <a:noFill/>
          <a:ln w="38100" cap="flat" cmpd="sng">
            <a:solidFill>
              <a:schemeClr val="dk1"/>
            </a:solidFill>
            <a:prstDash val="solid"/>
            <a:miter lim="800000"/>
            <a:headEnd type="none" w="sm" len="sm"/>
            <a:tailEnd type="triangle" w="med" len="med"/>
          </a:ln>
        </p:spPr>
      </p:cxnSp>
      <p:sp>
        <p:nvSpPr>
          <p:cNvPr id="780" name="Google Shape;780;p80"/>
          <p:cNvSpPr txBox="1"/>
          <p:nvPr/>
        </p:nvSpPr>
        <p:spPr>
          <a:xfrm>
            <a:off x="503435" y="6146671"/>
            <a:ext cx="21020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773" name="Google Shape;773;p80"/>
          <p:cNvSpPr/>
          <p:nvPr/>
        </p:nvSpPr>
        <p:spPr>
          <a:xfrm>
            <a:off x="7440219" y="1390243"/>
            <a:ext cx="2770400" cy="3276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81" name="Google Shape;781;p80"/>
          <p:cNvCxnSpPr>
            <a:stCxn id="762" idx="1"/>
            <a:endCxn id="764" idx="1"/>
          </p:cNvCxnSpPr>
          <p:nvPr/>
        </p:nvCxnSpPr>
        <p:spPr>
          <a:xfrm rot="10800000" flipH="1">
            <a:off x="447300" y="2173280"/>
            <a:ext cx="3200" cy="3631200"/>
          </a:xfrm>
          <a:prstGeom prst="bentConnector3">
            <a:avLst>
              <a:gd name="adj1" fmla="val -6927303"/>
            </a:avLst>
          </a:prstGeom>
          <a:noFill/>
          <a:ln w="38100" cap="flat" cmpd="sng">
            <a:solidFill>
              <a:schemeClr val="dk1"/>
            </a:solidFill>
            <a:prstDash val="solid"/>
            <a:miter lim="800000"/>
            <a:headEnd type="none" w="sm" len="sm"/>
            <a:tailEnd type="triangle" w="med" len="med"/>
          </a:ln>
        </p:spPr>
      </p:cxnSp>
      <p:sp>
        <p:nvSpPr>
          <p:cNvPr id="782" name="Google Shape;782;p80"/>
          <p:cNvSpPr/>
          <p:nvPr/>
        </p:nvSpPr>
        <p:spPr>
          <a:xfrm>
            <a:off x="2935519" y="1469215"/>
            <a:ext cx="32644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783" name="Google Shape;783;p80"/>
          <p:cNvSpPr/>
          <p:nvPr/>
        </p:nvSpPr>
        <p:spPr>
          <a:xfrm>
            <a:off x="2937829" y="2213841"/>
            <a:ext cx="32568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784" name="Google Shape;784;p80"/>
          <p:cNvPicPr preferRelativeResize="0"/>
          <p:nvPr/>
        </p:nvPicPr>
        <p:blipFill rotWithShape="1">
          <a:blip r:embed="rId3">
            <a:alphaModFix/>
          </a:blip>
          <a:srcRect/>
          <a:stretch/>
        </p:blipFill>
        <p:spPr>
          <a:xfrm>
            <a:off x="6253857" y="1476475"/>
            <a:ext cx="668152" cy="668152"/>
          </a:xfrm>
          <a:prstGeom prst="rect">
            <a:avLst/>
          </a:prstGeom>
          <a:noFill/>
          <a:ln w="12700" cap="flat" cmpd="sng">
            <a:solidFill>
              <a:schemeClr val="dk1"/>
            </a:solidFill>
            <a:prstDash val="solid"/>
            <a:round/>
            <a:headEnd type="none" w="sm" len="sm"/>
            <a:tailEnd type="none" w="sm" len="sm"/>
          </a:ln>
        </p:spPr>
      </p:pic>
      <p:pic>
        <p:nvPicPr>
          <p:cNvPr id="785" name="Google Shape;785;p80"/>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787" name="Google Shape;787;p80"/>
          <p:cNvSpPr txBox="1"/>
          <p:nvPr/>
        </p:nvSpPr>
        <p:spPr>
          <a:xfrm>
            <a:off x="2935519" y="5221967"/>
            <a:ext cx="312694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Text Pipeline</a:t>
            </a:r>
            <a:endParaRPr lang="en-US" sz="1870">
              <a:solidFill>
                <a:schemeClr val="lt1"/>
              </a:solidFill>
              <a:latin typeface="Times New Roman"/>
              <a:ea typeface="Times New Roman"/>
              <a:cs typeface="Times New Roman"/>
              <a:sym typeface="Times New Roman"/>
            </a:endParaRPr>
          </a:p>
        </p:txBody>
      </p:sp>
      <p:sp>
        <p:nvSpPr>
          <p:cNvPr id="779" name="Google Shape;779;p80"/>
          <p:cNvSpPr/>
          <p:nvPr/>
        </p:nvSpPr>
        <p:spPr>
          <a:xfrm>
            <a:off x="6126415" y="5211413"/>
            <a:ext cx="1883798"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89" name="Google Shape;789;p80"/>
          <p:cNvSpPr txBox="1"/>
          <p:nvPr/>
        </p:nvSpPr>
        <p:spPr>
          <a:xfrm>
            <a:off x="6130891" y="5234043"/>
            <a:ext cx="1880508" cy="380064"/>
          </a:xfrm>
          <a:prstGeom prst="rect">
            <a:avLst/>
          </a:prstGeom>
          <a:noFill/>
          <a:ln>
            <a:noFill/>
          </a:ln>
        </p:spPr>
        <p:txBody>
          <a:bodyPr spcFirstLastPara="1" wrap="square" lIns="91433" tIns="45700" rIns="91433" bIns="45700" anchor="t" anchorCtr="0">
            <a:spAutoFit/>
          </a:bodyPr>
          <a:lstStyle/>
          <a:p>
            <a:pPr algn="ctr"/>
            <a:r>
              <a:rPr lang="en-US" altLang="zh-CN" sz="1870" dirty="0">
                <a:solidFill>
                  <a:schemeClr val="lt1"/>
                </a:solidFill>
                <a:latin typeface="Times New Roman"/>
                <a:ea typeface="Times New Roman"/>
                <a:cs typeface="Times New Roman"/>
                <a:sym typeface="Times New Roman"/>
              </a:rPr>
              <a:t>Visual Pipeline</a:t>
            </a:r>
            <a:endParaRPr lang="en-US" sz="1870">
              <a:solidFill>
                <a:schemeClr val="lt1"/>
              </a:solidFill>
              <a:latin typeface="Times New Roman"/>
              <a:ea typeface="Times New Roman"/>
              <a:cs typeface="Times New Roman"/>
              <a:sym typeface="Times New Roman"/>
            </a:endParaRPr>
          </a:p>
        </p:txBody>
      </p:sp>
      <p:sp>
        <p:nvSpPr>
          <p:cNvPr id="791" name="Google Shape;791;p80"/>
          <p:cNvSpPr/>
          <p:nvPr/>
        </p:nvSpPr>
        <p:spPr>
          <a:xfrm>
            <a:off x="7506411" y="3206440"/>
            <a:ext cx="2337200" cy="1393600"/>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92" name="Google Shape;792;p80"/>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dirty="0">
                <a:solidFill>
                  <a:schemeClr val="dk1"/>
                </a:solidFill>
                <a:latin typeface="IBM Plex Mono"/>
                <a:ea typeface="IBM Plex Mono"/>
                <a:cs typeface="IBM Plex Mono"/>
                <a:sym typeface="IBM Plex Mono"/>
              </a:rPr>
              <a:t>Generate next sentence </a:t>
            </a:r>
            <a:endParaRPr sz="1333" dirty="0"/>
          </a:p>
          <a:p>
            <a:pPr>
              <a:lnSpc>
                <a:spcPct val="120000"/>
              </a:lnSpc>
            </a:pPr>
            <a:r>
              <a:rPr lang="en-US" altLang="zh-CN" sz="933" dirty="0">
                <a:solidFill>
                  <a:schemeClr val="dk1"/>
                </a:solidFill>
                <a:latin typeface="IBM Plex Mono"/>
                <a:ea typeface="IBM Plex Mono"/>
                <a:cs typeface="IBM Plex Mono"/>
                <a:sym typeface="IBM Plex Mono"/>
              </a:rPr>
              <a:t>based on following</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&lt;extra_id_0&gt;KEYWORDS: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&lt;extra_id_0&gt;CONTEXT: […]</a:t>
            </a:r>
            <a:endParaRPr sz="1333" dirty="0"/>
          </a:p>
          <a:p>
            <a:pPr>
              <a:lnSpc>
                <a:spcPct val="120000"/>
              </a:lnSpc>
            </a:pPr>
            <a:endParaRPr sz="267" dirty="0">
              <a:solidFill>
                <a:schemeClr val="dk1"/>
              </a:solidFill>
              <a:latin typeface="IBM Plex Mono"/>
              <a:ea typeface="IBM Plex Mono"/>
              <a:cs typeface="IBM Plex Mono"/>
              <a:sym typeface="IBM Plex Mono"/>
            </a:endParaRPr>
          </a:p>
          <a:p>
            <a:pPr>
              <a:lnSpc>
                <a:spcPct val="120000"/>
              </a:lnSpc>
            </a:pPr>
            <a:r>
              <a:rPr lang="en-US" altLang="zh-CN" sz="933" dirty="0">
                <a:solidFill>
                  <a:schemeClr val="dk1"/>
                </a:solidFill>
                <a:latin typeface="IBM Plex Mono"/>
                <a:ea typeface="IBM Plex Mono"/>
                <a:cs typeface="IBM Plex Mono"/>
                <a:sym typeface="IBM Plex Mono"/>
              </a:rPr>
              <a:t>&lt;extra_id_0&gt;EMOTION: […]</a:t>
            </a:r>
            <a:endParaRPr sz="933" dirty="0">
              <a:solidFill>
                <a:schemeClr val="dk1"/>
              </a:solidFill>
              <a:latin typeface="IBM Plex Mono"/>
              <a:ea typeface="IBM Plex Mono"/>
              <a:cs typeface="IBM Plex Mono"/>
              <a:sym typeface="IBM Plex Mono"/>
            </a:endParaRPr>
          </a:p>
        </p:txBody>
      </p:sp>
      <p:sp>
        <p:nvSpPr>
          <p:cNvPr id="793" name="Google Shape;793;p80"/>
          <p:cNvSpPr txBox="1"/>
          <p:nvPr/>
        </p:nvSpPr>
        <p:spPr>
          <a:xfrm>
            <a:off x="7500530" y="3206441"/>
            <a:ext cx="194786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794" name="Google Shape;794;p80"/>
          <p:cNvCxnSpPr/>
          <p:nvPr/>
        </p:nvCxnSpPr>
        <p:spPr>
          <a:xfrm>
            <a:off x="7507103" y="3483439"/>
            <a:ext cx="2336400" cy="0"/>
          </a:xfrm>
          <a:prstGeom prst="straightConnector1">
            <a:avLst/>
          </a:prstGeom>
          <a:noFill/>
          <a:ln w="19050" cap="flat" cmpd="sng">
            <a:solidFill>
              <a:schemeClr val="dk1"/>
            </a:solidFill>
            <a:prstDash val="solid"/>
            <a:miter lim="800000"/>
            <a:headEnd type="none" w="sm" len="sm"/>
            <a:tailEnd type="none" w="sm" len="sm"/>
          </a:ln>
        </p:spPr>
      </p:cxnSp>
      <p:sp>
        <p:nvSpPr>
          <p:cNvPr id="795" name="Google Shape;795;p80"/>
          <p:cNvSpPr/>
          <p:nvPr/>
        </p:nvSpPr>
        <p:spPr>
          <a:xfrm>
            <a:off x="7500531" y="1447857"/>
            <a:ext cx="2342800" cy="102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97" name="Google Shape;797;p80"/>
          <p:cNvSpPr txBox="1"/>
          <p:nvPr/>
        </p:nvSpPr>
        <p:spPr>
          <a:xfrm>
            <a:off x="7775215" y="1447857"/>
            <a:ext cx="17540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799" name="Google Shape;799;p80"/>
          <p:cNvSpPr/>
          <p:nvPr/>
        </p:nvSpPr>
        <p:spPr>
          <a:xfrm>
            <a:off x="7502087" y="2511179"/>
            <a:ext cx="2342800" cy="6544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01" name="Google Shape;801;p80"/>
          <p:cNvSpPr txBox="1"/>
          <p:nvPr/>
        </p:nvSpPr>
        <p:spPr>
          <a:xfrm>
            <a:off x="7502087" y="2511179"/>
            <a:ext cx="23428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802" name="Google Shape;802;p80"/>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3" name="Google Shape;803;p80"/>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804" name="Google Shape;804;p80"/>
          <p:cNvCxnSpPr>
            <a:stCxn id="799" idx="3"/>
            <a:endCxn id="802" idx="3"/>
          </p:cNvCxnSpPr>
          <p:nvPr/>
        </p:nvCxnSpPr>
        <p:spPr>
          <a:xfrm flipH="1">
            <a:off x="9365687" y="2838379"/>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805" name="Google Shape;805;p80"/>
          <p:cNvCxnSpPr>
            <a:stCxn id="795" idx="3"/>
            <a:endCxn id="803" idx="3"/>
          </p:cNvCxnSpPr>
          <p:nvPr/>
        </p:nvCxnSpPr>
        <p:spPr>
          <a:xfrm flipH="1">
            <a:off x="929453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806" name="Google Shape;806;p80"/>
          <p:cNvSpPr/>
          <p:nvPr/>
        </p:nvSpPr>
        <p:spPr>
          <a:xfrm>
            <a:off x="10576295" y="1396559"/>
            <a:ext cx="658000" cy="51036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b="1">
              <a:solidFill>
                <a:schemeClr val="lt1"/>
              </a:solidFill>
              <a:latin typeface="Times New Roman"/>
              <a:ea typeface="Times New Roman"/>
              <a:cs typeface="Times New Roman"/>
              <a:sym typeface="Times New Roman"/>
            </a:endParaRPr>
          </a:p>
        </p:txBody>
      </p:sp>
      <p:sp>
        <p:nvSpPr>
          <p:cNvPr id="807" name="Google Shape;807;p80"/>
          <p:cNvSpPr txBox="1"/>
          <p:nvPr/>
        </p:nvSpPr>
        <p:spPr>
          <a:xfrm rot="5400000">
            <a:off x="8733532" y="3597234"/>
            <a:ext cx="4362400" cy="523180"/>
          </a:xfrm>
          <a:prstGeom prst="rect">
            <a:avLst/>
          </a:prstGeom>
          <a:noFill/>
          <a:ln>
            <a:noFill/>
          </a:ln>
        </p:spPr>
        <p:txBody>
          <a:bodyPr spcFirstLastPara="1" wrap="square" lIns="91433" tIns="45700" rIns="91433" bIns="45700" anchor="t" anchorCtr="0">
            <a:spAutoFit/>
          </a:bodyPr>
          <a:lstStyle/>
          <a:p>
            <a:pPr algn="ctr"/>
            <a:r>
              <a:rPr lang="en-US" altLang="zh-CN" sz="2800" b="1">
                <a:solidFill>
                  <a:schemeClr val="lt1"/>
                </a:solidFill>
                <a:latin typeface="Times New Roman"/>
                <a:ea typeface="Times New Roman"/>
                <a:cs typeface="Times New Roman"/>
                <a:sym typeface="Times New Roman"/>
              </a:rPr>
              <a:t>User Involvement</a:t>
            </a:r>
            <a:endParaRPr sz="2800" b="1">
              <a:solidFill>
                <a:schemeClr val="lt1"/>
              </a:solidFill>
              <a:latin typeface="Times New Roman"/>
              <a:ea typeface="Times New Roman"/>
              <a:cs typeface="Times New Roman"/>
              <a:sym typeface="Times New Roman"/>
            </a:endParaRPr>
          </a:p>
        </p:txBody>
      </p:sp>
      <p:cxnSp>
        <p:nvCxnSpPr>
          <p:cNvPr id="808" name="Google Shape;808;p80"/>
          <p:cNvCxnSpPr>
            <a:stCxn id="806" idx="1"/>
            <a:endCxn id="773" idx="3"/>
          </p:cNvCxnSpPr>
          <p:nvPr/>
        </p:nvCxnSpPr>
        <p:spPr>
          <a:xfrm rot="10800000">
            <a:off x="10210695" y="3028359"/>
            <a:ext cx="365600" cy="920000"/>
          </a:xfrm>
          <a:prstGeom prst="bentConnector3">
            <a:avLst>
              <a:gd name="adj1" fmla="val 50000"/>
            </a:avLst>
          </a:prstGeom>
          <a:noFill/>
          <a:ln w="38100" cap="flat" cmpd="sng">
            <a:solidFill>
              <a:schemeClr val="dk1"/>
            </a:solidFill>
            <a:prstDash val="dash"/>
            <a:miter lim="800000"/>
            <a:headEnd type="none" w="sm" len="sm"/>
            <a:tailEnd type="triangle" w="med" len="med"/>
          </a:ln>
        </p:spPr>
      </p:cxnSp>
      <p:sp>
        <p:nvSpPr>
          <p:cNvPr id="809" name="Google Shape;809;p80"/>
          <p:cNvSpPr/>
          <p:nvPr/>
        </p:nvSpPr>
        <p:spPr>
          <a:xfrm>
            <a:off x="5633823" y="10549597"/>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0" name="Google Shape;810;p80"/>
          <p:cNvSpPr/>
          <p:nvPr/>
        </p:nvSpPr>
        <p:spPr>
          <a:xfrm>
            <a:off x="5229309" y="-541723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1" name="Google Shape;811;p80"/>
          <p:cNvSpPr/>
          <p:nvPr/>
        </p:nvSpPr>
        <p:spPr>
          <a:xfrm>
            <a:off x="-10714076" y="342004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2" name="Google Shape;812;p80"/>
          <p:cNvSpPr/>
          <p:nvPr/>
        </p:nvSpPr>
        <p:spPr>
          <a:xfrm>
            <a:off x="19652895" y="3112016"/>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3" name="Google Shape;813;p80"/>
          <p:cNvSpPr/>
          <p:nvPr/>
        </p:nvSpPr>
        <p:spPr>
          <a:xfrm>
            <a:off x="7741575" y="6078863"/>
            <a:ext cx="268400" cy="3692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814" name="Google Shape;814;p80"/>
          <p:cNvSpPr/>
          <p:nvPr/>
        </p:nvSpPr>
        <p:spPr>
          <a:xfrm>
            <a:off x="8271559" y="5211413"/>
            <a:ext cx="1972000" cy="123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15" name="Google Shape;815;p80"/>
          <p:cNvSpPr txBox="1"/>
          <p:nvPr/>
        </p:nvSpPr>
        <p:spPr>
          <a:xfrm>
            <a:off x="8271559" y="5234043"/>
            <a:ext cx="1972000" cy="379615"/>
          </a:xfrm>
          <a:prstGeom prst="rect">
            <a:avLst/>
          </a:prstGeom>
          <a:noFill/>
          <a:ln>
            <a:noFill/>
          </a:ln>
        </p:spPr>
        <p:txBody>
          <a:bodyPr spcFirstLastPara="1" wrap="square" lIns="91433" tIns="45700" rIns="91433" bIns="45700" anchor="t" anchorCtr="0">
            <a:spAutoFit/>
          </a:bodyPr>
          <a:lstStyle/>
          <a:p>
            <a:pPr algn="ctr"/>
            <a:r>
              <a:rPr lang="en-US" altLang="zh-CN" sz="1867" dirty="0">
                <a:solidFill>
                  <a:schemeClr val="lt1"/>
                </a:solidFill>
                <a:latin typeface="Times New Roman"/>
                <a:ea typeface="Times New Roman"/>
                <a:cs typeface="Times New Roman"/>
                <a:sym typeface="Times New Roman"/>
              </a:rPr>
              <a:t>Object Detection</a:t>
            </a:r>
            <a:endParaRPr sz="1867" dirty="0">
              <a:solidFill>
                <a:schemeClr val="lt1"/>
              </a:solidFill>
              <a:latin typeface="Times New Roman"/>
              <a:ea typeface="Times New Roman"/>
              <a:cs typeface="Times New Roman"/>
              <a:sym typeface="Times New Roman"/>
            </a:endParaRPr>
          </a:p>
        </p:txBody>
      </p:sp>
      <p:sp>
        <p:nvSpPr>
          <p:cNvPr id="816" name="Google Shape;816;p80"/>
          <p:cNvSpPr/>
          <p:nvPr/>
        </p:nvSpPr>
        <p:spPr>
          <a:xfrm>
            <a:off x="8328665" y="5620599"/>
            <a:ext cx="1868000" cy="369200"/>
          </a:xfrm>
          <a:prstGeom prst="rect">
            <a:avLst/>
          </a:prstGeom>
          <a:blipFill rotWithShape="1">
            <a:blip r:embed="rId5">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817" name="Google Shape;817;p80"/>
          <p:cNvSpPr/>
          <p:nvPr/>
        </p:nvSpPr>
        <p:spPr>
          <a:xfrm>
            <a:off x="8328665" y="6040072"/>
            <a:ext cx="1868000" cy="369200"/>
          </a:xfrm>
          <a:prstGeom prst="rect">
            <a:avLst/>
          </a:prstGeom>
          <a:blipFill rotWithShape="1">
            <a:blip r:embed="rId6">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cxnSp>
        <p:nvCxnSpPr>
          <p:cNvPr id="818" name="Google Shape;818;p80"/>
          <p:cNvCxnSpPr>
            <a:stCxn id="814" idx="0"/>
            <a:endCxn id="802" idx="3"/>
          </p:cNvCxnSpPr>
          <p:nvPr/>
        </p:nvCxnSpPr>
        <p:spPr>
          <a:xfrm rot="-5400000">
            <a:off x="8693959" y="4539413"/>
            <a:ext cx="1235600" cy="108400"/>
          </a:xfrm>
          <a:prstGeom prst="bentConnector4">
            <a:avLst>
              <a:gd name="adj1" fmla="val 24437"/>
              <a:gd name="adj2" fmla="val 658281"/>
            </a:avLst>
          </a:prstGeom>
          <a:noFill/>
          <a:ln w="19050" cap="flat" cmpd="sng">
            <a:solidFill>
              <a:schemeClr val="dk1"/>
            </a:solidFill>
            <a:prstDash val="solid"/>
            <a:miter lim="800000"/>
            <a:headEnd type="none" w="sm" len="sm"/>
            <a:tailEnd type="triangle" w="med" len="med"/>
          </a:ln>
        </p:spPr>
      </p:cxnSp>
      <p:cxnSp>
        <p:nvCxnSpPr>
          <p:cNvPr id="819" name="Google Shape;819;p80"/>
          <p:cNvCxnSpPr>
            <a:cxnSpLocks/>
          </p:cNvCxnSpPr>
          <p:nvPr/>
        </p:nvCxnSpPr>
        <p:spPr>
          <a:xfrm rot="10800000" flipV="1">
            <a:off x="7217973" y="3960486"/>
            <a:ext cx="3373587" cy="2501854"/>
          </a:xfrm>
          <a:prstGeom prst="bentConnector4">
            <a:avLst>
              <a:gd name="adj1" fmla="val 5415"/>
              <a:gd name="adj2" fmla="val 110514"/>
            </a:avLst>
          </a:prstGeom>
          <a:noFill/>
          <a:ln w="38100" cap="flat" cmpd="sng">
            <a:solidFill>
              <a:schemeClr val="dk1"/>
            </a:solidFill>
            <a:prstDash val="dash"/>
            <a:miter lim="800000"/>
            <a:headEnd type="none" w="sm" len="sm"/>
            <a:tailEnd type="triangle" w="med" len="med"/>
          </a:ln>
        </p:spPr>
      </p:cxnSp>
      <p:cxnSp>
        <p:nvCxnSpPr>
          <p:cNvPr id="820" name="Google Shape;820;p80"/>
          <p:cNvCxnSpPr>
            <a:stCxn id="806" idx="1"/>
            <a:endCxn id="814" idx="2"/>
          </p:cNvCxnSpPr>
          <p:nvPr/>
        </p:nvCxnSpPr>
        <p:spPr>
          <a:xfrm flipH="1">
            <a:off x="9257495" y="3948359"/>
            <a:ext cx="1318800" cy="2500000"/>
          </a:xfrm>
          <a:prstGeom prst="bentConnector4">
            <a:avLst>
              <a:gd name="adj1" fmla="val 12610"/>
              <a:gd name="adj2" fmla="val 111237"/>
            </a:avLst>
          </a:prstGeom>
          <a:noFill/>
          <a:ln w="38100" cap="flat" cmpd="sng">
            <a:solidFill>
              <a:schemeClr val="dk1"/>
            </a:solidFill>
            <a:prstDash val="dash"/>
            <a:miter lim="800000"/>
            <a:headEnd type="none" w="sm" len="sm"/>
            <a:tailEnd type="triangle" w="med" len="med"/>
          </a:ln>
        </p:spPr>
      </p:cxnSp>
      <p:cxnSp>
        <p:nvCxnSpPr>
          <p:cNvPr id="821" name="Google Shape;821;p80"/>
          <p:cNvCxnSpPr>
            <a:cxnSpLocks/>
            <a:stCxn id="779" idx="3"/>
            <a:endCxn id="814" idx="1"/>
          </p:cNvCxnSpPr>
          <p:nvPr/>
        </p:nvCxnSpPr>
        <p:spPr>
          <a:xfrm flipV="1">
            <a:off x="8010213" y="5829813"/>
            <a:ext cx="261346" cy="1000"/>
          </a:xfrm>
          <a:prstGeom prst="straightConnector1">
            <a:avLst/>
          </a:prstGeom>
          <a:noFill/>
          <a:ln w="19050" cap="flat" cmpd="sng">
            <a:solidFill>
              <a:schemeClr val="dk1"/>
            </a:solidFill>
            <a:prstDash val="solid"/>
            <a:miter lim="800000"/>
            <a:headEnd type="none" w="sm" len="sm"/>
            <a:tailEnd type="triangle" w="med" len="med"/>
          </a:ln>
        </p:spPr>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1F8CC91-9806-08F6-0E56-A18008FE913C}"/>
                  </a:ext>
                </a:extLst>
              </p:cNvPr>
              <p:cNvSpPr/>
              <p:nvPr/>
            </p:nvSpPr>
            <p:spPr>
              <a:xfrm>
                <a:off x="7536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19" name="Rectangle 18">
                <a:extLst>
                  <a:ext uri="{FF2B5EF4-FFF2-40B4-BE49-F238E27FC236}">
                    <a16:creationId xmlns:a16="http://schemas.microsoft.com/office/drawing/2014/main" id="{E1F8CC91-9806-08F6-0E56-A18008FE913C}"/>
                  </a:ext>
                </a:extLst>
              </p:cNvPr>
              <p:cNvSpPr>
                <a:spLocks noRot="1" noChangeAspect="1" noMove="1" noResize="1" noEditPoints="1" noAdjustHandles="1" noChangeArrowheads="1" noChangeShapeType="1" noTextEdit="1"/>
              </p:cNvSpPr>
              <p:nvPr/>
            </p:nvSpPr>
            <p:spPr>
              <a:xfrm>
                <a:off x="7536219" y="1741992"/>
                <a:ext cx="2262253" cy="316252"/>
              </a:xfrm>
              <a:prstGeom prst="rect">
                <a:avLst/>
              </a:prstGeom>
              <a:blipFill>
                <a:blip r:embed="rId7"/>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CC1E1A2-9649-D8AA-C6D9-35CEC9DB9500}"/>
                  </a:ext>
                </a:extLst>
              </p:cNvPr>
              <p:cNvSpPr/>
              <p:nvPr/>
            </p:nvSpPr>
            <p:spPr>
              <a:xfrm>
                <a:off x="7536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xmlns="">
          <p:sp>
            <p:nvSpPr>
              <p:cNvPr id="20" name="Rectangle 19">
                <a:extLst>
                  <a:ext uri="{FF2B5EF4-FFF2-40B4-BE49-F238E27FC236}">
                    <a16:creationId xmlns:a16="http://schemas.microsoft.com/office/drawing/2014/main" id="{7CC1E1A2-9649-D8AA-C6D9-35CEC9DB9500}"/>
                  </a:ext>
                </a:extLst>
              </p:cNvPr>
              <p:cNvSpPr>
                <a:spLocks noRot="1" noChangeAspect="1" noMove="1" noResize="1" noEditPoints="1" noAdjustHandles="1" noChangeArrowheads="1" noChangeShapeType="1" noTextEdit="1"/>
              </p:cNvSpPr>
              <p:nvPr/>
            </p:nvSpPr>
            <p:spPr>
              <a:xfrm>
                <a:off x="7536350" y="2108185"/>
                <a:ext cx="2262121" cy="316252"/>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4E73B81-3F91-3265-D11C-65F4694D146F}"/>
                  </a:ext>
                </a:extLst>
              </p:cNvPr>
              <p:cNvSpPr/>
              <p:nvPr/>
            </p:nvSpPr>
            <p:spPr>
              <a:xfrm>
                <a:off x="7539159" y="279645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m:t>
                    </m:r>
                    <m:r>
                      <m:rPr>
                        <m:sty m:val="p"/>
                      </m:rPr>
                      <a:rPr lang="en-US" altLang="zh-CN" sz="1400" i="1">
                        <a:solidFill>
                          <a:schemeClr val="tx1"/>
                        </a:solidFill>
                        <a:latin typeface="Cambria Math" panose="02040503050406030204" pitchFamily="18" charset="0"/>
                        <a:sym typeface="Times New Roman" panose="02020603050405020304" pitchFamily="18" charset="0"/>
                      </a:rPr>
                      <m:t>pacy</m:t>
                    </m:r>
                  </m:oMath>
                </a14:m>
                <a:r>
                  <a:rPr lang="en-US" altLang="zh-CN" sz="1400" b="0" i="1" dirty="0">
                    <a:solidFill>
                      <a:schemeClr val="tx1"/>
                    </a:solidFill>
                    <a:latin typeface="Times New Roman" panose="02020603050405020304" pitchFamily="18" charset="0"/>
                    <a:sym typeface="Times New Roman" panose="02020603050405020304" pitchFamily="18" charset="0"/>
                  </a:rPr>
                  <a:t> – </a:t>
                </a:r>
                <a:r>
                  <a:rPr lang="en-US" altLang="zh-CN" sz="1400" b="0" dirty="0">
                    <a:solidFill>
                      <a:schemeClr val="tx1"/>
                    </a:solidFill>
                    <a:latin typeface="Consolas" panose="020B0609020204030204" pitchFamily="49" charset="0"/>
                    <a:sym typeface="Times New Roman" panose="02020603050405020304" pitchFamily="18" charset="0"/>
                  </a:rPr>
                  <a:t>sng_parser()</a:t>
                </a:r>
              </a:p>
            </p:txBody>
          </p:sp>
        </mc:Choice>
        <mc:Fallback xmlns="">
          <p:sp>
            <p:nvSpPr>
              <p:cNvPr id="21" name="Rectangle 20">
                <a:extLst>
                  <a:ext uri="{FF2B5EF4-FFF2-40B4-BE49-F238E27FC236}">
                    <a16:creationId xmlns:a16="http://schemas.microsoft.com/office/drawing/2014/main" id="{B4E73B81-3F91-3265-D11C-65F4694D146F}"/>
                  </a:ext>
                </a:extLst>
              </p:cNvPr>
              <p:cNvSpPr>
                <a:spLocks noRot="1" noChangeAspect="1" noMove="1" noResize="1" noEditPoints="1" noAdjustHandles="1" noChangeArrowheads="1" noChangeShapeType="1" noTextEdit="1"/>
              </p:cNvSpPr>
              <p:nvPr/>
            </p:nvSpPr>
            <p:spPr>
              <a:xfrm>
                <a:off x="7539159" y="2796452"/>
                <a:ext cx="2262253" cy="316252"/>
              </a:xfrm>
              <a:prstGeom prst="rect">
                <a:avLst/>
              </a:prstGeom>
              <a:blipFill>
                <a:blip r:embed="rId9"/>
                <a:stretch>
                  <a:fillRect b="-1272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FBA6A96-E219-E1C7-8547-E849B6305043}"/>
                  </a:ext>
                </a:extLst>
              </p:cNvPr>
              <p:cNvSpPr/>
              <p:nvPr/>
            </p:nvSpPr>
            <p:spPr>
              <a:xfrm>
                <a:off x="3004805" y="5643680"/>
                <a:ext cx="3002140" cy="2943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𝑂𝑃𝑇</m:t>
                      </m:r>
                      <m:r>
                        <a:rPr lang="en-US" altLang="zh-CN" sz="1400" b="0" i="1" smtClean="0">
                          <a:solidFill>
                            <a:schemeClr val="tx1"/>
                          </a:solidFill>
                          <a:latin typeface="Cambria Math" panose="02040503050406030204" pitchFamily="18" charset="0"/>
                          <a:sym typeface="Times New Roman" panose="02020603050405020304" pitchFamily="18" charset="0"/>
                        </a:rPr>
                        <m:t> 1.3</m:t>
                      </m:r>
                      <m:r>
                        <a:rPr lang="en-US" altLang="zh-CN" sz="1400" b="0" i="1" smtClean="0">
                          <a:solidFill>
                            <a:schemeClr val="tx1"/>
                          </a:solidFill>
                          <a:latin typeface="Cambria Math" panose="02040503050406030204" pitchFamily="18" charset="0"/>
                          <a:sym typeface="Times New Roman" panose="02020603050405020304" pitchFamily="18" charset="0"/>
                        </a:rPr>
                        <m:t>𝑏</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7FBA6A96-E219-E1C7-8547-E849B6305043}"/>
                  </a:ext>
                </a:extLst>
              </p:cNvPr>
              <p:cNvSpPr>
                <a:spLocks noRot="1" noChangeAspect="1" noMove="1" noResize="1" noEditPoints="1" noAdjustHandles="1" noChangeArrowheads="1" noChangeShapeType="1" noTextEdit="1"/>
              </p:cNvSpPr>
              <p:nvPr/>
            </p:nvSpPr>
            <p:spPr>
              <a:xfrm>
                <a:off x="3004805" y="5643680"/>
                <a:ext cx="3002140" cy="294322"/>
              </a:xfrm>
              <a:prstGeom prst="rect">
                <a:avLst/>
              </a:prstGeom>
              <a:blipFill>
                <a:blip r:embed="rId10"/>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61E9513-AE68-39E3-1A23-3F64193DE601}"/>
                  </a:ext>
                </a:extLst>
              </p:cNvPr>
              <p:cNvSpPr/>
              <p:nvPr/>
            </p:nvSpPr>
            <p:spPr>
              <a:xfrm>
                <a:off x="6184322" y="5620599"/>
                <a:ext cx="1778997" cy="7341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r>
                        <a:rPr lang="en-US" altLang="zh-CN" sz="1400" b="0" i="1" smtClean="0">
                          <a:solidFill>
                            <a:schemeClr val="tx1"/>
                          </a:solidFill>
                          <a:latin typeface="Cambria Math" panose="02040503050406030204" pitchFamily="18" charset="0"/>
                          <a:sym typeface="Times New Roman" panose="02020603050405020304" pitchFamily="18" charset="0"/>
                        </a:rPr>
                        <m:t> </m:t>
                      </m:r>
                    </m:oMath>
                  </m:oMathPara>
                </a14:m>
                <a:endParaRPr lang="en-US" altLang="zh-CN" sz="1400" b="0" i="1" dirty="0">
                  <a:solidFill>
                    <a:schemeClr val="tx1"/>
                  </a:solidFill>
                  <a:latin typeface="Cambria Math" panose="02040503050406030204" pitchFamily="18" charset="0"/>
                  <a:sym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𝑤</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𝐷𝑟𝑒𝑎𝑚𝐵𝑜𝑜𝑡h</m:t>
                      </m:r>
                    </m:oMath>
                  </m:oMathPara>
                </a14:m>
                <a:endParaRPr lang="zh-CN" altLang="en-US"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3" name="Rectangle 22">
                <a:extLst>
                  <a:ext uri="{FF2B5EF4-FFF2-40B4-BE49-F238E27FC236}">
                    <a16:creationId xmlns:a16="http://schemas.microsoft.com/office/drawing/2014/main" id="{561E9513-AE68-39E3-1A23-3F64193DE601}"/>
                  </a:ext>
                </a:extLst>
              </p:cNvPr>
              <p:cNvSpPr>
                <a:spLocks noRot="1" noChangeAspect="1" noMove="1" noResize="1" noEditPoints="1" noAdjustHandles="1" noChangeArrowheads="1" noChangeShapeType="1" noTextEdit="1"/>
              </p:cNvSpPr>
              <p:nvPr/>
            </p:nvSpPr>
            <p:spPr>
              <a:xfrm>
                <a:off x="6184322" y="5620599"/>
                <a:ext cx="1778997" cy="734177"/>
              </a:xfrm>
              <a:prstGeom prst="rect">
                <a:avLst/>
              </a:prstGeom>
              <a:blipFill>
                <a:blip r:embed="rId1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C78C553-86CB-A6D6-CA59-0DCAB914D12B}"/>
                  </a:ext>
                </a:extLst>
              </p:cNvPr>
              <p:cNvSpPr/>
              <p:nvPr/>
            </p:nvSpPr>
            <p:spPr>
              <a:xfrm>
                <a:off x="3004805" y="6040024"/>
                <a:ext cx="3002140" cy="29885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i="1">
                              <a:solidFill>
                                <a:schemeClr val="tx1"/>
                              </a:solidFill>
                              <a:latin typeface="Cambria Math" panose="02040503050406030204" pitchFamily="18" charset="0"/>
                              <a:sym typeface="Times New Roman" panose="02020603050405020304" pitchFamily="18" charset="0"/>
                            </a:rPr>
                          </m:ctrlPr>
                        </m:sSubPr>
                        <m:e>
                          <m:r>
                            <a:rPr lang="en-US" altLang="zh-CN" sz="1400" i="1">
                              <a:solidFill>
                                <a:schemeClr val="tx1"/>
                              </a:solidFill>
                              <a:latin typeface="Cambria Math" panose="02040503050406030204" pitchFamily="18" charset="0"/>
                              <a:sym typeface="Times New Roman" panose="02020603050405020304" pitchFamily="18" charset="0"/>
                            </a:rPr>
                            <m:t>5</m:t>
                          </m:r>
                        </m:e>
                        <m:sub>
                          <m:r>
                            <a:rPr lang="en-US" altLang="zh-CN" sz="1400" i="1">
                              <a:solidFill>
                                <a:schemeClr val="tx1"/>
                              </a:solidFill>
                              <a:latin typeface="Cambria Math" panose="02040503050406030204" pitchFamily="18" charset="0"/>
                              <a:sym typeface="Times New Roman" panose="02020603050405020304" pitchFamily="18" charset="0"/>
                            </a:rPr>
                            <m:t>𝑏𝑎𝑠𝑒</m:t>
                          </m:r>
                        </m:sub>
                      </m:sSub>
                      <m:r>
                        <a:rPr lang="en-US" altLang="zh-CN" sz="1400" i="1">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𝐶𝑜𝑚𝑚𝑒𝑛𝐺𝑒𝑛</m:t>
                      </m:r>
                    </m:oMath>
                  </m:oMathPara>
                </a14:m>
                <a:endParaRPr lang="zh-CN" altLang="en-US" sz="1400" dirty="0">
                  <a:solidFill>
                    <a:schemeClr val="tx1"/>
                  </a:solidFill>
                  <a:latin typeface="Times New Roman" panose="02020603050405020304" pitchFamily="18" charset="0"/>
                  <a:sym typeface="Times New Roman" panose="02020603050405020304" pitchFamily="18" charset="0"/>
                </a:endParaRPr>
              </a:p>
            </p:txBody>
          </p:sp>
        </mc:Choice>
        <mc:Fallback xmlns="">
          <p:sp>
            <p:nvSpPr>
              <p:cNvPr id="25" name="Rectangle 24">
                <a:extLst>
                  <a:ext uri="{FF2B5EF4-FFF2-40B4-BE49-F238E27FC236}">
                    <a16:creationId xmlns:a16="http://schemas.microsoft.com/office/drawing/2014/main" id="{BC78C553-86CB-A6D6-CA59-0DCAB914D12B}"/>
                  </a:ext>
                </a:extLst>
              </p:cNvPr>
              <p:cNvSpPr>
                <a:spLocks noRot="1" noChangeAspect="1" noMove="1" noResize="1" noEditPoints="1" noAdjustHandles="1" noChangeArrowheads="1" noChangeShapeType="1" noTextEdit="1"/>
              </p:cNvSpPr>
              <p:nvPr/>
            </p:nvSpPr>
            <p:spPr>
              <a:xfrm>
                <a:off x="3004805" y="6040024"/>
                <a:ext cx="3002140" cy="298856"/>
              </a:xfrm>
              <a:prstGeom prst="rect">
                <a:avLst/>
              </a:prstGeom>
              <a:blipFill>
                <a:blip r:embed="rId12"/>
                <a:stretch>
                  <a:fillRect/>
                </a:stretch>
              </a:blipFill>
              <a:ln w="19050">
                <a:solidFill>
                  <a:schemeClr val="tx1"/>
                </a:solidFill>
              </a:ln>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42"/>
        <p:cNvGrpSpPr/>
        <p:nvPr/>
      </p:nvGrpSpPr>
      <p:grpSpPr>
        <a:xfrm>
          <a:off x="0" y="0"/>
          <a:ext cx="0" cy="0"/>
          <a:chOff x="0" y="0"/>
          <a:chExt cx="0" cy="0"/>
        </a:xfrm>
      </p:grpSpPr>
      <p:sp>
        <p:nvSpPr>
          <p:cNvPr id="643" name="Google Shape;643;p77"/>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644" name="Google Shape;644;p77"/>
          <p:cNvSpPr txBox="1"/>
          <p:nvPr/>
        </p:nvSpPr>
        <p:spPr>
          <a:xfrm>
            <a:off x="-239798" y="919998"/>
            <a:ext cx="686716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645" name="Google Shape;645;p77"/>
          <p:cNvSpPr txBox="1"/>
          <p:nvPr/>
        </p:nvSpPr>
        <p:spPr>
          <a:xfrm>
            <a:off x="2937829" y="1844510"/>
            <a:ext cx="671979"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646" name="Google Shape;646;p77"/>
          <p:cNvSpPr/>
          <p:nvPr/>
        </p:nvSpPr>
        <p:spPr>
          <a:xfrm>
            <a:off x="447300" y="5036881"/>
            <a:ext cx="7721339" cy="1535223"/>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647" name="Google Shape;647;p77"/>
          <p:cNvSpPr/>
          <p:nvPr/>
        </p:nvSpPr>
        <p:spPr>
          <a:xfrm>
            <a:off x="447300" y="3227985"/>
            <a:ext cx="6598611"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Explicit Key Information</a:t>
            </a:r>
            <a:endParaRPr sz="2000" b="1">
              <a:solidFill>
                <a:srgbClr val="000000"/>
              </a:solidFill>
              <a:latin typeface="Times New Roman"/>
              <a:ea typeface="Times New Roman"/>
              <a:cs typeface="Times New Roman"/>
              <a:sym typeface="Times New Roman"/>
            </a:endParaRPr>
          </a:p>
        </p:txBody>
      </p:sp>
      <p:sp>
        <p:nvSpPr>
          <p:cNvPr id="648" name="Google Shape;648;p77"/>
          <p:cNvSpPr/>
          <p:nvPr/>
        </p:nvSpPr>
        <p:spPr>
          <a:xfrm>
            <a:off x="450495" y="1405684"/>
            <a:ext cx="6591239" cy="1535221"/>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649" name="Google Shape;649;p77"/>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650" name="Google Shape;650;p77"/>
          <p:cNvSpPr txBox="1"/>
          <p:nvPr/>
        </p:nvSpPr>
        <p:spPr>
          <a:xfrm>
            <a:off x="503435" y="4221783"/>
            <a:ext cx="2252504"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651" name="Google Shape;651;p77"/>
          <p:cNvSpPr/>
          <p:nvPr/>
        </p:nvSpPr>
        <p:spPr>
          <a:xfrm>
            <a:off x="2935519" y="3332606"/>
            <a:ext cx="4051464" cy="121362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52" name="Google Shape;652;p77"/>
          <p:cNvSpPr/>
          <p:nvPr/>
        </p:nvSpPr>
        <p:spPr>
          <a:xfrm>
            <a:off x="3026957" y="3402768"/>
            <a:ext cx="1610745"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653" name="Google Shape;653;p77"/>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654" name="Google Shape;654;p77"/>
          <p:cNvSpPr/>
          <p:nvPr/>
        </p:nvSpPr>
        <p:spPr>
          <a:xfrm>
            <a:off x="4790882" y="3754161"/>
            <a:ext cx="389305" cy="389307"/>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55" name="Google Shape;655;p77"/>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56" name="Google Shape;656;p77"/>
          <p:cNvCxnSpPr>
            <a:stCxn id="651" idx="3"/>
            <a:endCxn id="657" idx="1"/>
          </p:cNvCxnSpPr>
          <p:nvPr/>
        </p:nvCxnSpPr>
        <p:spPr>
          <a:xfrm rot="10800000" flipH="1">
            <a:off x="6986983" y="3028615"/>
            <a:ext cx="453200" cy="910800"/>
          </a:xfrm>
          <a:prstGeom prst="bentConnector3">
            <a:avLst>
              <a:gd name="adj1" fmla="val 49993"/>
            </a:avLst>
          </a:prstGeom>
          <a:noFill/>
          <a:ln w="19050" cap="flat" cmpd="sng">
            <a:solidFill>
              <a:srgbClr val="171616"/>
            </a:solidFill>
            <a:prstDash val="solid"/>
            <a:miter lim="800000"/>
            <a:headEnd type="none" w="sm" len="sm"/>
            <a:tailEnd type="triangle" w="med" len="med"/>
          </a:ln>
        </p:spPr>
      </p:cxnSp>
      <p:cxnSp>
        <p:nvCxnSpPr>
          <p:cNvPr id="658" name="Google Shape;658;p77"/>
          <p:cNvCxnSpPr>
            <a:endCxn id="651" idx="0"/>
          </p:cNvCxnSpPr>
          <p:nvPr/>
        </p:nvCxnSpPr>
        <p:spPr>
          <a:xfrm>
            <a:off x="4961251" y="2941005"/>
            <a:ext cx="0" cy="391600"/>
          </a:xfrm>
          <a:prstGeom prst="straightConnector1">
            <a:avLst/>
          </a:prstGeom>
          <a:noFill/>
          <a:ln w="19050" cap="flat" cmpd="sng">
            <a:solidFill>
              <a:schemeClr val="dk1"/>
            </a:solidFill>
            <a:prstDash val="solid"/>
            <a:miter lim="800000"/>
            <a:headEnd type="none" w="sm" len="sm"/>
            <a:tailEnd type="triangle" w="med" len="med"/>
          </a:ln>
        </p:spPr>
      </p:cxnSp>
      <p:sp>
        <p:nvSpPr>
          <p:cNvPr id="659" name="Google Shape;659;p77"/>
          <p:cNvSpPr txBox="1"/>
          <p:nvPr/>
        </p:nvSpPr>
        <p:spPr>
          <a:xfrm>
            <a:off x="503433" y="2508030"/>
            <a:ext cx="2029515"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660" name="Google Shape;660;p77"/>
          <p:cNvSpPr/>
          <p:nvPr/>
        </p:nvSpPr>
        <p:spPr>
          <a:xfrm>
            <a:off x="2937829" y="5211414"/>
            <a:ext cx="2503464" cy="123866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661" name="Google Shape;661;p77"/>
          <p:cNvCxnSpPr>
            <a:stCxn id="651" idx="2"/>
            <a:endCxn id="660" idx="0"/>
          </p:cNvCxnSpPr>
          <p:nvPr/>
        </p:nvCxnSpPr>
        <p:spPr>
          <a:xfrm rot="5400000">
            <a:off x="4242851" y="4493025"/>
            <a:ext cx="665200" cy="771600"/>
          </a:xfrm>
          <a:prstGeom prst="bentConnector3">
            <a:avLst>
              <a:gd name="adj1" fmla="val 50007"/>
            </a:avLst>
          </a:prstGeom>
          <a:noFill/>
          <a:ln w="19050" cap="flat" cmpd="sng">
            <a:solidFill>
              <a:schemeClr val="dk1"/>
            </a:solidFill>
            <a:prstDash val="solid"/>
            <a:miter lim="800000"/>
            <a:headEnd type="none" w="sm" len="sm"/>
            <a:tailEnd type="triangle" w="med" len="med"/>
          </a:ln>
        </p:spPr>
      </p:cxnSp>
      <p:cxnSp>
        <p:nvCxnSpPr>
          <p:cNvPr id="662" name="Google Shape;662;p77"/>
          <p:cNvCxnSpPr>
            <a:stCxn id="651" idx="2"/>
            <a:endCxn id="663" idx="0"/>
          </p:cNvCxnSpPr>
          <p:nvPr/>
        </p:nvCxnSpPr>
        <p:spPr>
          <a:xfrm rot="-5400000" flipH="1">
            <a:off x="5536651" y="3970825"/>
            <a:ext cx="665200" cy="1816000"/>
          </a:xfrm>
          <a:prstGeom prst="bentConnector3">
            <a:avLst>
              <a:gd name="adj1" fmla="val 50007"/>
            </a:avLst>
          </a:prstGeom>
          <a:noFill/>
          <a:ln w="19050" cap="flat" cmpd="sng">
            <a:solidFill>
              <a:schemeClr val="dk1"/>
            </a:solidFill>
            <a:prstDash val="solid"/>
            <a:miter lim="800000"/>
            <a:headEnd type="none" w="sm" len="sm"/>
            <a:tailEnd type="triangle" w="med" len="med"/>
          </a:ln>
        </p:spPr>
      </p:cxnSp>
      <p:sp>
        <p:nvSpPr>
          <p:cNvPr id="664" name="Google Shape;664;p77"/>
          <p:cNvSpPr txBox="1"/>
          <p:nvPr/>
        </p:nvSpPr>
        <p:spPr>
          <a:xfrm>
            <a:off x="503434" y="6146670"/>
            <a:ext cx="2101855"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657" name="Google Shape;657;p77"/>
          <p:cNvSpPr/>
          <p:nvPr/>
        </p:nvSpPr>
        <p:spPr>
          <a:xfrm>
            <a:off x="7440219" y="1390243"/>
            <a:ext cx="2770581" cy="3276365"/>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65" name="Google Shape;665;p77"/>
          <p:cNvCxnSpPr>
            <a:stCxn id="646" idx="1"/>
            <a:endCxn id="648" idx="1"/>
          </p:cNvCxnSpPr>
          <p:nvPr/>
        </p:nvCxnSpPr>
        <p:spPr>
          <a:xfrm rot="10800000" flipH="1">
            <a:off x="447300" y="2173291"/>
            <a:ext cx="3200" cy="3631200"/>
          </a:xfrm>
          <a:prstGeom prst="bentConnector3">
            <a:avLst>
              <a:gd name="adj1" fmla="val -6927303"/>
            </a:avLst>
          </a:prstGeom>
          <a:noFill/>
          <a:ln w="19050" cap="flat" cmpd="sng">
            <a:solidFill>
              <a:schemeClr val="dk1"/>
            </a:solidFill>
            <a:prstDash val="solid"/>
            <a:miter lim="800000"/>
            <a:headEnd type="none" w="sm" len="sm"/>
            <a:tailEnd type="triangle" w="med" len="med"/>
          </a:ln>
        </p:spPr>
      </p:cxnSp>
      <p:sp>
        <p:nvSpPr>
          <p:cNvPr id="666" name="Google Shape;666;p77"/>
          <p:cNvSpPr/>
          <p:nvPr/>
        </p:nvSpPr>
        <p:spPr>
          <a:xfrm>
            <a:off x="2935519" y="1469215"/>
            <a:ext cx="3264464" cy="686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667" name="Google Shape;667;p77"/>
          <p:cNvSpPr/>
          <p:nvPr/>
        </p:nvSpPr>
        <p:spPr>
          <a:xfrm>
            <a:off x="2937829" y="2213844"/>
            <a:ext cx="3256752" cy="68639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668" name="Google Shape;668;p77"/>
          <p:cNvPicPr preferRelativeResize="0"/>
          <p:nvPr/>
        </p:nvPicPr>
        <p:blipFill rotWithShape="1">
          <a:blip r:embed="rId3">
            <a:alphaModFix/>
          </a:blip>
          <a:srcRect/>
          <a:stretch/>
        </p:blipFill>
        <p:spPr>
          <a:xfrm>
            <a:off x="6253858" y="1476475"/>
            <a:ext cx="668151" cy="668151"/>
          </a:xfrm>
          <a:prstGeom prst="rect">
            <a:avLst/>
          </a:prstGeom>
          <a:noFill/>
          <a:ln w="12700" cap="flat" cmpd="sng">
            <a:solidFill>
              <a:schemeClr val="dk1"/>
            </a:solidFill>
            <a:prstDash val="solid"/>
            <a:round/>
            <a:headEnd type="none" w="sm" len="sm"/>
            <a:tailEnd type="none" w="sm" len="sm"/>
          </a:ln>
        </p:spPr>
      </p:pic>
      <p:pic>
        <p:nvPicPr>
          <p:cNvPr id="669" name="Google Shape;669;p77"/>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670" name="Google Shape;670;p77"/>
          <p:cNvSpPr/>
          <p:nvPr/>
        </p:nvSpPr>
        <p:spPr>
          <a:xfrm>
            <a:off x="3004806" y="5620599"/>
            <a:ext cx="2388095" cy="788805"/>
          </a:xfrm>
          <a:prstGeom prst="rect">
            <a:avLst/>
          </a:prstGeom>
          <a:blipFill rotWithShape="1">
            <a:blip r:embed="rId5">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dirty="0">
                <a:latin typeface="Arial"/>
                <a:ea typeface="Arial"/>
                <a:cs typeface="Arial"/>
                <a:sym typeface="Arial"/>
              </a:rPr>
              <a:t> </a:t>
            </a:r>
            <a:endParaRPr sz="1467" dirty="0"/>
          </a:p>
        </p:txBody>
      </p:sp>
      <p:sp>
        <p:nvSpPr>
          <p:cNvPr id="671" name="Google Shape;671;p77"/>
          <p:cNvSpPr txBox="1"/>
          <p:nvPr/>
        </p:nvSpPr>
        <p:spPr>
          <a:xfrm>
            <a:off x="2935519" y="5221967"/>
            <a:ext cx="2505455"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Text Pipeline</a:t>
            </a:r>
            <a:endParaRPr sz="1867">
              <a:solidFill>
                <a:schemeClr val="lt1"/>
              </a:solidFill>
              <a:latin typeface="Times New Roman"/>
              <a:ea typeface="Times New Roman"/>
              <a:cs typeface="Times New Roman"/>
              <a:sym typeface="Times New Roman"/>
            </a:endParaRPr>
          </a:p>
        </p:txBody>
      </p:sp>
      <p:sp>
        <p:nvSpPr>
          <p:cNvPr id="663" name="Google Shape;663;p77"/>
          <p:cNvSpPr/>
          <p:nvPr/>
        </p:nvSpPr>
        <p:spPr>
          <a:xfrm>
            <a:off x="5544213" y="5211414"/>
            <a:ext cx="2465931" cy="123866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72" name="Google Shape;672;p77"/>
          <p:cNvSpPr/>
          <p:nvPr/>
        </p:nvSpPr>
        <p:spPr>
          <a:xfrm>
            <a:off x="5616303" y="5620599"/>
            <a:ext cx="2352292" cy="369333"/>
          </a:xfrm>
          <a:prstGeom prst="rect">
            <a:avLst/>
          </a:prstGeom>
          <a:blipFill rotWithShape="1">
            <a:blip r:embed="rId6">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73" name="Google Shape;673;p77"/>
          <p:cNvSpPr txBox="1"/>
          <p:nvPr/>
        </p:nvSpPr>
        <p:spPr>
          <a:xfrm>
            <a:off x="5548200" y="5234043"/>
            <a:ext cx="2463009"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Visual Pipeline</a:t>
            </a:r>
            <a:endParaRPr sz="1867">
              <a:solidFill>
                <a:schemeClr val="lt1"/>
              </a:solidFill>
              <a:latin typeface="Times New Roman"/>
              <a:ea typeface="Times New Roman"/>
              <a:cs typeface="Times New Roman"/>
              <a:sym typeface="Times New Roman"/>
            </a:endParaRPr>
          </a:p>
        </p:txBody>
      </p:sp>
      <p:sp>
        <p:nvSpPr>
          <p:cNvPr id="674" name="Google Shape;674;p77"/>
          <p:cNvSpPr/>
          <p:nvPr/>
        </p:nvSpPr>
        <p:spPr>
          <a:xfrm>
            <a:off x="5616303" y="6040072"/>
            <a:ext cx="2352292" cy="369333"/>
          </a:xfrm>
          <a:prstGeom prst="rect">
            <a:avLst/>
          </a:prstGeom>
          <a:blipFill rotWithShape="1">
            <a:blip r:embed="rId7">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75" name="Google Shape;675;p77"/>
          <p:cNvSpPr/>
          <p:nvPr/>
        </p:nvSpPr>
        <p:spPr>
          <a:xfrm>
            <a:off x="7506412" y="3206441"/>
            <a:ext cx="2337041" cy="1393743"/>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76" name="Google Shape;676;p77"/>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a:solidFill>
                  <a:schemeClr val="dk1"/>
                </a:solidFill>
                <a:latin typeface="IBM Plex Mono"/>
                <a:ea typeface="IBM Plex Mono"/>
                <a:cs typeface="IBM Plex Mono"/>
                <a:sym typeface="IBM Plex Mono"/>
              </a:rPr>
              <a:t>Generate next sentence </a:t>
            </a:r>
            <a:endParaRPr sz="1333"/>
          </a:p>
          <a:p>
            <a:pPr>
              <a:lnSpc>
                <a:spcPct val="120000"/>
              </a:lnSpc>
            </a:pPr>
            <a:r>
              <a:rPr lang="en-US" altLang="zh-CN" sz="933">
                <a:solidFill>
                  <a:schemeClr val="dk1"/>
                </a:solidFill>
                <a:latin typeface="IBM Plex Mono"/>
                <a:ea typeface="IBM Plex Mono"/>
                <a:cs typeface="IBM Plex Mono"/>
                <a:sym typeface="IBM Plex Mono"/>
              </a:rPr>
              <a:t>based on following</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&lt;extra_id_0&gt;KEYWORDS: […]</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&lt;extra_id_0&gt;CONTEXT: […]</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&lt;extra_id_0&gt;EMOTION: […]</a:t>
            </a:r>
            <a:endParaRPr sz="933">
              <a:solidFill>
                <a:schemeClr val="dk1"/>
              </a:solidFill>
              <a:latin typeface="IBM Plex Mono"/>
              <a:ea typeface="IBM Plex Mono"/>
              <a:cs typeface="IBM Plex Mono"/>
              <a:sym typeface="IBM Plex Mono"/>
            </a:endParaRPr>
          </a:p>
        </p:txBody>
      </p:sp>
      <p:sp>
        <p:nvSpPr>
          <p:cNvPr id="677" name="Google Shape;677;p77"/>
          <p:cNvSpPr txBox="1"/>
          <p:nvPr/>
        </p:nvSpPr>
        <p:spPr>
          <a:xfrm>
            <a:off x="7493959" y="3206441"/>
            <a:ext cx="1333635"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678" name="Google Shape;678;p77"/>
          <p:cNvCxnSpPr/>
          <p:nvPr/>
        </p:nvCxnSpPr>
        <p:spPr>
          <a:xfrm>
            <a:off x="7507102" y="3483439"/>
            <a:ext cx="2336349" cy="0"/>
          </a:xfrm>
          <a:prstGeom prst="straightConnector1">
            <a:avLst/>
          </a:prstGeom>
          <a:noFill/>
          <a:ln w="19050" cap="flat" cmpd="sng">
            <a:solidFill>
              <a:schemeClr val="dk1"/>
            </a:solidFill>
            <a:prstDash val="solid"/>
            <a:miter lim="800000"/>
            <a:headEnd type="none" w="sm" len="sm"/>
            <a:tailEnd type="none" w="sm" len="sm"/>
          </a:ln>
        </p:spPr>
      </p:cxnSp>
      <p:sp>
        <p:nvSpPr>
          <p:cNvPr id="679" name="Google Shape;679;p77"/>
          <p:cNvSpPr/>
          <p:nvPr/>
        </p:nvSpPr>
        <p:spPr>
          <a:xfrm>
            <a:off x="7500531" y="1447857"/>
            <a:ext cx="2342920" cy="102680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80" name="Google Shape;680;p77"/>
          <p:cNvSpPr/>
          <p:nvPr/>
        </p:nvSpPr>
        <p:spPr>
          <a:xfrm>
            <a:off x="7536219" y="1741993"/>
            <a:ext cx="2262253" cy="316252"/>
          </a:xfrm>
          <a:prstGeom prst="rect">
            <a:avLst/>
          </a:prstGeom>
          <a:blipFill rotWithShape="1">
            <a:blip r:embed="rId8">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1" name="Google Shape;681;p77"/>
          <p:cNvSpPr txBox="1"/>
          <p:nvPr/>
        </p:nvSpPr>
        <p:spPr>
          <a:xfrm>
            <a:off x="7775215" y="1447857"/>
            <a:ext cx="1753853"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682" name="Google Shape;682;p77"/>
          <p:cNvSpPr/>
          <p:nvPr/>
        </p:nvSpPr>
        <p:spPr>
          <a:xfrm>
            <a:off x="7536352" y="2108186"/>
            <a:ext cx="2262121" cy="316252"/>
          </a:xfrm>
          <a:prstGeom prst="rect">
            <a:avLst/>
          </a:prstGeom>
          <a:blipFill rotWithShape="1">
            <a:blip r:embed="rId9">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3" name="Google Shape;683;p77"/>
          <p:cNvSpPr/>
          <p:nvPr/>
        </p:nvSpPr>
        <p:spPr>
          <a:xfrm>
            <a:off x="7502087" y="2511180"/>
            <a:ext cx="2342920" cy="654369"/>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84" name="Google Shape;684;p77"/>
          <p:cNvSpPr/>
          <p:nvPr/>
        </p:nvSpPr>
        <p:spPr>
          <a:xfrm>
            <a:off x="7537775" y="2805315"/>
            <a:ext cx="2262253" cy="316252"/>
          </a:xfrm>
          <a:prstGeom prst="rect">
            <a:avLst/>
          </a:prstGeom>
          <a:blipFill rotWithShape="1">
            <a:blip r:embed="rId10">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5" name="Google Shape;685;p77"/>
          <p:cNvSpPr txBox="1"/>
          <p:nvPr/>
        </p:nvSpPr>
        <p:spPr>
          <a:xfrm>
            <a:off x="7502087" y="2511179"/>
            <a:ext cx="234292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686" name="Google Shape;686;p77"/>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87" name="Google Shape;687;p77"/>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88" name="Google Shape;688;p77"/>
          <p:cNvCxnSpPr>
            <a:stCxn id="683" idx="3"/>
            <a:endCxn id="686" idx="3"/>
          </p:cNvCxnSpPr>
          <p:nvPr/>
        </p:nvCxnSpPr>
        <p:spPr>
          <a:xfrm flipH="1">
            <a:off x="9365807" y="2838364"/>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689" name="Google Shape;689;p77"/>
          <p:cNvCxnSpPr>
            <a:stCxn id="679" idx="3"/>
            <a:endCxn id="687" idx="3"/>
          </p:cNvCxnSpPr>
          <p:nvPr/>
        </p:nvCxnSpPr>
        <p:spPr>
          <a:xfrm flipH="1">
            <a:off x="929465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690" name="Google Shape;690;p77"/>
          <p:cNvSpPr/>
          <p:nvPr/>
        </p:nvSpPr>
        <p:spPr>
          <a:xfrm>
            <a:off x="10576295" y="1396559"/>
            <a:ext cx="658032" cy="5103789"/>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b="1">
              <a:solidFill>
                <a:schemeClr val="lt1"/>
              </a:solidFill>
              <a:latin typeface="Times New Roman"/>
              <a:ea typeface="Times New Roman"/>
              <a:cs typeface="Times New Roman"/>
              <a:sym typeface="Times New Roman"/>
            </a:endParaRPr>
          </a:p>
        </p:txBody>
      </p:sp>
      <p:sp>
        <p:nvSpPr>
          <p:cNvPr id="691" name="Google Shape;691;p77"/>
          <p:cNvSpPr txBox="1"/>
          <p:nvPr/>
        </p:nvSpPr>
        <p:spPr>
          <a:xfrm rot="5400000">
            <a:off x="8733497" y="3597258"/>
            <a:ext cx="4362451" cy="523180"/>
          </a:xfrm>
          <a:prstGeom prst="rect">
            <a:avLst/>
          </a:prstGeom>
          <a:noFill/>
          <a:ln>
            <a:noFill/>
          </a:ln>
        </p:spPr>
        <p:txBody>
          <a:bodyPr spcFirstLastPara="1" wrap="square" lIns="91433" tIns="45700" rIns="91433" bIns="45700" anchor="t" anchorCtr="0">
            <a:spAutoFit/>
          </a:bodyPr>
          <a:lstStyle/>
          <a:p>
            <a:pPr algn="ctr"/>
            <a:r>
              <a:rPr lang="en-US" altLang="zh-CN" sz="2800" b="1">
                <a:solidFill>
                  <a:schemeClr val="lt1"/>
                </a:solidFill>
                <a:latin typeface="Times New Roman"/>
                <a:ea typeface="Times New Roman"/>
                <a:cs typeface="Times New Roman"/>
                <a:sym typeface="Times New Roman"/>
              </a:rPr>
              <a:t>User Involvement</a:t>
            </a:r>
            <a:endParaRPr sz="2800" b="1">
              <a:solidFill>
                <a:schemeClr val="lt1"/>
              </a:solidFill>
              <a:latin typeface="Times New Roman"/>
              <a:ea typeface="Times New Roman"/>
              <a:cs typeface="Times New Roman"/>
              <a:sym typeface="Times New Roman"/>
            </a:endParaRPr>
          </a:p>
        </p:txBody>
      </p:sp>
      <p:cxnSp>
        <p:nvCxnSpPr>
          <p:cNvPr id="692" name="Google Shape;692;p77"/>
          <p:cNvCxnSpPr>
            <a:stCxn id="690" idx="1"/>
            <a:endCxn id="657" idx="3"/>
          </p:cNvCxnSpPr>
          <p:nvPr/>
        </p:nvCxnSpPr>
        <p:spPr>
          <a:xfrm rot="10800000">
            <a:off x="10210695" y="3028453"/>
            <a:ext cx="365600" cy="920000"/>
          </a:xfrm>
          <a:prstGeom prst="bentConnector3">
            <a:avLst>
              <a:gd name="adj1" fmla="val 50000"/>
            </a:avLst>
          </a:prstGeom>
          <a:noFill/>
          <a:ln w="19050" cap="flat" cmpd="sng">
            <a:solidFill>
              <a:schemeClr val="dk1"/>
            </a:solidFill>
            <a:prstDash val="dash"/>
            <a:miter lim="800000"/>
            <a:headEnd type="none" w="sm" len="sm"/>
            <a:tailEnd type="triangle" w="med" len="med"/>
          </a:ln>
        </p:spPr>
      </p:cxnSp>
      <p:sp>
        <p:nvSpPr>
          <p:cNvPr id="693" name="Google Shape;693;p77"/>
          <p:cNvSpPr/>
          <p:nvPr/>
        </p:nvSpPr>
        <p:spPr>
          <a:xfrm>
            <a:off x="5633824" y="10549597"/>
            <a:ext cx="840033"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4" name="Google Shape;694;p77"/>
          <p:cNvSpPr/>
          <p:nvPr/>
        </p:nvSpPr>
        <p:spPr>
          <a:xfrm>
            <a:off x="5229310" y="-5417233"/>
            <a:ext cx="840033"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5" name="Google Shape;695;p77"/>
          <p:cNvSpPr/>
          <p:nvPr/>
        </p:nvSpPr>
        <p:spPr>
          <a:xfrm>
            <a:off x="-10714076" y="3420043"/>
            <a:ext cx="840035"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6" name="Google Shape;696;p77"/>
          <p:cNvSpPr/>
          <p:nvPr/>
        </p:nvSpPr>
        <p:spPr>
          <a:xfrm>
            <a:off x="19652895" y="3112016"/>
            <a:ext cx="840035"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7" name="Google Shape;697;p77"/>
          <p:cNvSpPr/>
          <p:nvPr/>
        </p:nvSpPr>
        <p:spPr>
          <a:xfrm>
            <a:off x="7741575" y="6078863"/>
            <a:ext cx="268571" cy="369332"/>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698" name="Google Shape;698;p77"/>
          <p:cNvSpPr/>
          <p:nvPr/>
        </p:nvSpPr>
        <p:spPr>
          <a:xfrm>
            <a:off x="8271559" y="5211414"/>
            <a:ext cx="1972195" cy="123678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99" name="Google Shape;699;p77"/>
          <p:cNvSpPr txBox="1"/>
          <p:nvPr/>
        </p:nvSpPr>
        <p:spPr>
          <a:xfrm>
            <a:off x="8271559" y="5234043"/>
            <a:ext cx="1972195"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Object Detection</a:t>
            </a:r>
            <a:endParaRPr sz="1867">
              <a:solidFill>
                <a:schemeClr val="lt1"/>
              </a:solidFill>
              <a:latin typeface="Times New Roman"/>
              <a:ea typeface="Times New Roman"/>
              <a:cs typeface="Times New Roman"/>
              <a:sym typeface="Times New Roman"/>
            </a:endParaRPr>
          </a:p>
        </p:txBody>
      </p:sp>
      <p:sp>
        <p:nvSpPr>
          <p:cNvPr id="700" name="Google Shape;700;p77"/>
          <p:cNvSpPr/>
          <p:nvPr/>
        </p:nvSpPr>
        <p:spPr>
          <a:xfrm>
            <a:off x="8328665" y="5620599"/>
            <a:ext cx="1868115" cy="369333"/>
          </a:xfrm>
          <a:prstGeom prst="rect">
            <a:avLst/>
          </a:prstGeom>
          <a:blipFill rotWithShape="1">
            <a:blip r:embed="rId11">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701" name="Google Shape;701;p77"/>
          <p:cNvSpPr/>
          <p:nvPr/>
        </p:nvSpPr>
        <p:spPr>
          <a:xfrm>
            <a:off x="8328665" y="6040072"/>
            <a:ext cx="1868115" cy="369333"/>
          </a:xfrm>
          <a:prstGeom prst="rect">
            <a:avLst/>
          </a:prstGeom>
          <a:blipFill rotWithShape="1">
            <a:blip r:embed="rId12">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cxnSp>
        <p:nvCxnSpPr>
          <p:cNvPr id="702" name="Google Shape;702;p77"/>
          <p:cNvCxnSpPr>
            <a:stCxn id="698" idx="0"/>
            <a:endCxn id="686" idx="3"/>
          </p:cNvCxnSpPr>
          <p:nvPr/>
        </p:nvCxnSpPr>
        <p:spPr>
          <a:xfrm rot="-5400000">
            <a:off x="8693856" y="4539613"/>
            <a:ext cx="1235600" cy="108000"/>
          </a:xfrm>
          <a:prstGeom prst="bentConnector4">
            <a:avLst>
              <a:gd name="adj1" fmla="val 24437"/>
              <a:gd name="adj2" fmla="val 658281"/>
            </a:avLst>
          </a:prstGeom>
          <a:noFill/>
          <a:ln w="19050" cap="flat" cmpd="sng">
            <a:solidFill>
              <a:schemeClr val="dk1"/>
            </a:solidFill>
            <a:prstDash val="solid"/>
            <a:miter lim="800000"/>
            <a:headEnd type="none" w="sm" len="sm"/>
            <a:tailEnd type="triangle" w="med" len="med"/>
          </a:ln>
        </p:spPr>
      </p:cxnSp>
      <p:cxnSp>
        <p:nvCxnSpPr>
          <p:cNvPr id="703" name="Google Shape;703;p77"/>
          <p:cNvCxnSpPr>
            <a:stCxn id="690" idx="1"/>
            <a:endCxn id="663" idx="2"/>
          </p:cNvCxnSpPr>
          <p:nvPr/>
        </p:nvCxnSpPr>
        <p:spPr>
          <a:xfrm flipH="1">
            <a:off x="6777095" y="3948453"/>
            <a:ext cx="3799200" cy="2501600"/>
          </a:xfrm>
          <a:prstGeom prst="bentConnector4">
            <a:avLst>
              <a:gd name="adj1" fmla="val 4356"/>
              <a:gd name="adj2" fmla="val 111144"/>
            </a:avLst>
          </a:prstGeom>
          <a:noFill/>
          <a:ln w="19050" cap="flat" cmpd="sng">
            <a:solidFill>
              <a:schemeClr val="dk1"/>
            </a:solidFill>
            <a:prstDash val="dash"/>
            <a:miter lim="800000"/>
            <a:headEnd type="none" w="sm" len="sm"/>
            <a:tailEnd type="triangle" w="med" len="med"/>
          </a:ln>
        </p:spPr>
      </p:cxnSp>
      <p:cxnSp>
        <p:nvCxnSpPr>
          <p:cNvPr id="704" name="Google Shape;704;p77"/>
          <p:cNvCxnSpPr>
            <a:stCxn id="690" idx="1"/>
            <a:endCxn id="698" idx="2"/>
          </p:cNvCxnSpPr>
          <p:nvPr/>
        </p:nvCxnSpPr>
        <p:spPr>
          <a:xfrm flipH="1">
            <a:off x="9257495" y="3948453"/>
            <a:ext cx="1318800" cy="2499600"/>
          </a:xfrm>
          <a:prstGeom prst="bentConnector4">
            <a:avLst>
              <a:gd name="adj1" fmla="val 12610"/>
              <a:gd name="adj2" fmla="val 111237"/>
            </a:avLst>
          </a:prstGeom>
          <a:noFill/>
          <a:ln w="19050" cap="flat" cmpd="sng">
            <a:solidFill>
              <a:schemeClr val="dk1"/>
            </a:solidFill>
            <a:prstDash val="dash"/>
            <a:miter lim="800000"/>
            <a:headEnd type="none" w="sm" len="sm"/>
            <a:tailEnd type="triangle" w="med" len="med"/>
          </a:ln>
        </p:spPr>
      </p:cxnSp>
      <p:cxnSp>
        <p:nvCxnSpPr>
          <p:cNvPr id="705" name="Google Shape;705;p77"/>
          <p:cNvCxnSpPr>
            <a:stCxn id="663" idx="3"/>
            <a:endCxn id="698" idx="1"/>
          </p:cNvCxnSpPr>
          <p:nvPr/>
        </p:nvCxnSpPr>
        <p:spPr>
          <a:xfrm rot="10800000" flipH="1">
            <a:off x="8010144" y="5829944"/>
            <a:ext cx="261600" cy="800"/>
          </a:xfrm>
          <a:prstGeom prst="straightConnector1">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TotalTime>
  <Words>7452</Words>
  <Application>Microsoft Office PowerPoint</Application>
  <PresentationFormat>Widescreen</PresentationFormat>
  <Paragraphs>1048</Paragraphs>
  <Slides>31</Slides>
  <Notes>31</Notes>
  <HiddenSlides>16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Calibri</vt:lpstr>
      <vt:lpstr>Cambria Math</vt:lpstr>
      <vt:lpstr>Consolas</vt:lpstr>
      <vt:lpstr>Wingdings 2</vt:lpstr>
      <vt:lpstr>Arial</vt:lpstr>
      <vt:lpstr>Wingdings</vt:lpstr>
      <vt:lpstr>-apple-system</vt:lpstr>
      <vt:lpstr>IBM Plex Mono</vt:lpstr>
      <vt:lpstr>等线</vt:lpstr>
      <vt:lpstr>Times New Roman</vt:lpstr>
      <vt:lpstr>等线 Light</vt:lpstr>
      <vt:lpstr>1_Office Theme</vt:lpstr>
      <vt:lpstr>PowerPoint Presentation</vt:lpstr>
      <vt:lpstr>Leveraging Large Language Models for Creative Story Generation</vt:lpstr>
      <vt:lpstr>Visual Story Generation Based on Emotional and Keyword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Story Generation Based on Emotional and Keyword Scheme</dc:title>
  <dc:creator>Yuetian Chen</dc:creator>
  <cp:keywords>CSCI 4968</cp:keywords>
  <cp:lastModifiedBy>Chen, Yuetian</cp:lastModifiedBy>
  <cp:revision>2</cp:revision>
  <dcterms:created xsi:type="dcterms:W3CDTF">2021-08-03T11:45:31Z</dcterms:created>
  <dcterms:modified xsi:type="dcterms:W3CDTF">2023-04-28T17:03:04Z</dcterms:modified>
</cp:coreProperties>
</file>